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4"/>
    <p:sldMasterId id="2147483692" r:id="rId5"/>
    <p:sldMasterId id="2147483690" r:id="rId6"/>
    <p:sldMasterId id="2147483676" r:id="rId7"/>
  </p:sldMasterIdLst>
  <p:notesMasterIdLst>
    <p:notesMasterId r:id="rId23"/>
  </p:notesMasterIdLst>
  <p:handoutMasterIdLst>
    <p:handoutMasterId r:id="rId24"/>
  </p:handoutMasterIdLst>
  <p:sldIdLst>
    <p:sldId id="270" r:id="rId8"/>
    <p:sldId id="321" r:id="rId9"/>
    <p:sldId id="310" r:id="rId10"/>
    <p:sldId id="316" r:id="rId11"/>
    <p:sldId id="336" r:id="rId12"/>
    <p:sldId id="322" r:id="rId13"/>
    <p:sldId id="275" r:id="rId14"/>
    <p:sldId id="326" r:id="rId15"/>
    <p:sldId id="327" r:id="rId16"/>
    <p:sldId id="335" r:id="rId17"/>
    <p:sldId id="325" r:id="rId18"/>
    <p:sldId id="319" r:id="rId19"/>
    <p:sldId id="262" r:id="rId20"/>
    <p:sldId id="272" r:id="rId21"/>
    <p:sldId id="26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7410C0-15C5-47A5-8522-2588E5E03BC7}">
          <p14:sldIdLst>
            <p14:sldId id="270"/>
            <p14:sldId id="321"/>
            <p14:sldId id="310"/>
            <p14:sldId id="316"/>
            <p14:sldId id="336"/>
            <p14:sldId id="322"/>
            <p14:sldId id="275"/>
            <p14:sldId id="326"/>
            <p14:sldId id="327"/>
            <p14:sldId id="335"/>
            <p14:sldId id="325"/>
            <p14:sldId id="319"/>
            <p14:sldId id="262"/>
            <p14:sldId id="272"/>
            <p14:sldId id="263"/>
          </p14:sldIdLst>
        </p14:section>
      </p14:sectionLst>
    </p:ext>
    <p:ext uri="{EFAFB233-063F-42B5-8137-9DF3F51BA10A}">
      <p15:sldGuideLst xmlns:p15="http://schemas.microsoft.com/office/powerpoint/2012/main">
        <p15:guide id="1" orient="horz" pos="1128" userDrawn="1">
          <p15:clr>
            <a:srgbClr val="A4A3A4"/>
          </p15:clr>
        </p15:guide>
        <p15:guide id="2" pos="222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6F8"/>
    <a:srgbClr val="009A3E"/>
    <a:srgbClr val="FFFFFF"/>
    <a:srgbClr val="FBBA00"/>
    <a:srgbClr val="31318D"/>
    <a:srgbClr val="D1E7EB"/>
    <a:srgbClr val="E5F1F3"/>
    <a:srgbClr val="CFE5E9"/>
    <a:srgbClr val="BADAE0"/>
    <a:srgbClr val="F4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533" autoAdjust="0"/>
    <p:restoredTop sz="50000" autoAdjust="0"/>
  </p:normalViewPr>
  <p:slideViewPr>
    <p:cSldViewPr snapToGrid="0">
      <p:cViewPr>
        <p:scale>
          <a:sx n="73" d="100"/>
          <a:sy n="73" d="100"/>
        </p:scale>
        <p:origin x="144" y="1632"/>
      </p:cViewPr>
      <p:guideLst>
        <p:guide orient="horz" pos="1128"/>
        <p:guide pos="22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596"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B04688-B411-416E-9366-370F8AEB2862}" type="datetimeFigureOut">
              <a:rPr lang="en-US" smtClean="0"/>
              <a:t>5/23/18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11C67C4-9E33-49CB-BBA9-8542B3D04E35}" type="slidenum">
              <a:rPr lang="en-US" smtClean="0"/>
              <a:t>‹#›</a:t>
            </a:fld>
            <a:endParaRPr lang="en-US" dirty="0"/>
          </a:p>
        </p:txBody>
      </p:sp>
    </p:spTree>
    <p:extLst>
      <p:ext uri="{BB962C8B-B14F-4D97-AF65-F5344CB8AC3E}">
        <p14:creationId xmlns:p14="http://schemas.microsoft.com/office/powerpoint/2010/main" val="363095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0ABE49-9DA1-4917-8FD5-9394E4CB3A68}" type="datetimeFigureOut">
              <a:rPr lang="en-US" smtClean="0"/>
              <a:t>5/23/18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9337EC-B44D-4CB5-9C94-A9D6BC5C7729}" type="slidenum">
              <a:rPr lang="en-US" smtClean="0"/>
              <a:t>‹#›</a:t>
            </a:fld>
            <a:endParaRPr lang="en-US" dirty="0"/>
          </a:p>
        </p:txBody>
      </p:sp>
    </p:spTree>
    <p:extLst>
      <p:ext uri="{BB962C8B-B14F-4D97-AF65-F5344CB8AC3E}">
        <p14:creationId xmlns:p14="http://schemas.microsoft.com/office/powerpoint/2010/main" val="107391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337EC-B44D-4CB5-9C94-A9D6BC5C7729}" type="slidenum">
              <a:rPr lang="en-US" smtClean="0"/>
              <a:t>0</a:t>
            </a:fld>
            <a:endParaRPr lang="en-US" dirty="0"/>
          </a:p>
        </p:txBody>
      </p:sp>
    </p:spTree>
    <p:extLst>
      <p:ext uri="{BB962C8B-B14F-4D97-AF65-F5344CB8AC3E}">
        <p14:creationId xmlns:p14="http://schemas.microsoft.com/office/powerpoint/2010/main" val="336574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337EC-B44D-4CB5-9C94-A9D6BC5C7729}" type="slidenum">
              <a:rPr lang="en-US" smtClean="0"/>
              <a:t>9</a:t>
            </a:fld>
            <a:endParaRPr lang="en-US" dirty="0"/>
          </a:p>
        </p:txBody>
      </p:sp>
    </p:spTree>
    <p:extLst>
      <p:ext uri="{BB962C8B-B14F-4D97-AF65-F5344CB8AC3E}">
        <p14:creationId xmlns:p14="http://schemas.microsoft.com/office/powerpoint/2010/main" val="423287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337EC-B44D-4CB5-9C94-A9D6BC5C7729}" type="slidenum">
              <a:rPr lang="en-US" smtClean="0"/>
              <a:t>10</a:t>
            </a:fld>
            <a:endParaRPr lang="en-US" dirty="0"/>
          </a:p>
        </p:txBody>
      </p:sp>
    </p:spTree>
    <p:extLst>
      <p:ext uri="{BB962C8B-B14F-4D97-AF65-F5344CB8AC3E}">
        <p14:creationId xmlns:p14="http://schemas.microsoft.com/office/powerpoint/2010/main" val="168796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337EC-B44D-4CB5-9C94-A9D6BC5C7729}" type="slidenum">
              <a:rPr lang="en-US" smtClean="0"/>
              <a:pPr/>
              <a:t>11</a:t>
            </a:fld>
            <a:endParaRPr lang="en-US" dirty="0"/>
          </a:p>
        </p:txBody>
      </p:sp>
    </p:spTree>
    <p:extLst>
      <p:ext uri="{BB962C8B-B14F-4D97-AF65-F5344CB8AC3E}">
        <p14:creationId xmlns:p14="http://schemas.microsoft.com/office/powerpoint/2010/main" val="1578364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337EC-B44D-4CB5-9C94-A9D6BC5C7729}" type="slidenum">
              <a:rPr lang="en-US" smtClean="0"/>
              <a:t>12</a:t>
            </a:fld>
            <a:endParaRPr lang="en-US" dirty="0"/>
          </a:p>
        </p:txBody>
      </p:sp>
    </p:spTree>
    <p:extLst>
      <p:ext uri="{BB962C8B-B14F-4D97-AF65-F5344CB8AC3E}">
        <p14:creationId xmlns:p14="http://schemas.microsoft.com/office/powerpoint/2010/main" val="3536367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337EC-B44D-4CB5-9C94-A9D6BC5C7729}" type="slidenum">
              <a:rPr lang="en-US" smtClean="0"/>
              <a:t>13</a:t>
            </a:fld>
            <a:endParaRPr lang="en-US" dirty="0"/>
          </a:p>
        </p:txBody>
      </p:sp>
    </p:spTree>
    <p:extLst>
      <p:ext uri="{BB962C8B-B14F-4D97-AF65-F5344CB8AC3E}">
        <p14:creationId xmlns:p14="http://schemas.microsoft.com/office/powerpoint/2010/main" val="359777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337EC-B44D-4CB5-9C94-A9D6BC5C7729}" type="slidenum">
              <a:rPr lang="en-US" smtClean="0"/>
              <a:t>14</a:t>
            </a:fld>
            <a:endParaRPr lang="en-US" dirty="0"/>
          </a:p>
        </p:txBody>
      </p:sp>
    </p:spTree>
    <p:extLst>
      <p:ext uri="{BB962C8B-B14F-4D97-AF65-F5344CB8AC3E}">
        <p14:creationId xmlns:p14="http://schemas.microsoft.com/office/powerpoint/2010/main" val="103274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337EC-B44D-4CB5-9C94-A9D6BC5C7729}" type="slidenum">
              <a:rPr lang="en-US" smtClean="0"/>
              <a:t>1</a:t>
            </a:fld>
            <a:endParaRPr lang="en-US" dirty="0"/>
          </a:p>
        </p:txBody>
      </p:sp>
    </p:spTree>
    <p:extLst>
      <p:ext uri="{BB962C8B-B14F-4D97-AF65-F5344CB8AC3E}">
        <p14:creationId xmlns:p14="http://schemas.microsoft.com/office/powerpoint/2010/main" val="788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337EC-B44D-4CB5-9C94-A9D6BC5C7729}" type="slidenum">
              <a:rPr lang="en-US" smtClean="0"/>
              <a:t>2</a:t>
            </a:fld>
            <a:endParaRPr lang="en-US" dirty="0"/>
          </a:p>
        </p:txBody>
      </p:sp>
    </p:spTree>
    <p:extLst>
      <p:ext uri="{BB962C8B-B14F-4D97-AF65-F5344CB8AC3E}">
        <p14:creationId xmlns:p14="http://schemas.microsoft.com/office/powerpoint/2010/main" val="297732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000" baseline="0" dirty="0"/>
          </a:p>
        </p:txBody>
      </p:sp>
      <p:sp>
        <p:nvSpPr>
          <p:cNvPr id="4" name="Slide Number Placeholder 3"/>
          <p:cNvSpPr>
            <a:spLocks noGrp="1"/>
          </p:cNvSpPr>
          <p:nvPr>
            <p:ph type="sldNum" sz="quarter" idx="10"/>
          </p:nvPr>
        </p:nvSpPr>
        <p:spPr/>
        <p:txBody>
          <a:bodyPr/>
          <a:lstStyle/>
          <a:p>
            <a:fld id="{C39337EC-B44D-4CB5-9C94-A9D6BC5C7729}" type="slidenum">
              <a:rPr lang="en-US" smtClean="0"/>
              <a:t>3</a:t>
            </a:fld>
            <a:endParaRPr lang="en-US" dirty="0"/>
          </a:p>
        </p:txBody>
      </p:sp>
    </p:spTree>
    <p:extLst>
      <p:ext uri="{BB962C8B-B14F-4D97-AF65-F5344CB8AC3E}">
        <p14:creationId xmlns:p14="http://schemas.microsoft.com/office/powerpoint/2010/main" val="239500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C39337EC-B44D-4CB5-9C94-A9D6BC5C7729}" type="slidenum">
              <a:rPr lang="en-US" smtClean="0"/>
              <a:t>4</a:t>
            </a:fld>
            <a:endParaRPr lang="en-US" dirty="0"/>
          </a:p>
        </p:txBody>
      </p:sp>
    </p:spTree>
    <p:extLst>
      <p:ext uri="{BB962C8B-B14F-4D97-AF65-F5344CB8AC3E}">
        <p14:creationId xmlns:p14="http://schemas.microsoft.com/office/powerpoint/2010/main" val="395393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337EC-B44D-4CB5-9C94-A9D6BC5C7729}" type="slidenum">
              <a:rPr lang="en-US" smtClean="0"/>
              <a:t>5</a:t>
            </a:fld>
            <a:endParaRPr lang="en-US" dirty="0"/>
          </a:p>
        </p:txBody>
      </p:sp>
    </p:spTree>
    <p:extLst>
      <p:ext uri="{BB962C8B-B14F-4D97-AF65-F5344CB8AC3E}">
        <p14:creationId xmlns:p14="http://schemas.microsoft.com/office/powerpoint/2010/main" val="219221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C39337EC-B44D-4CB5-9C94-A9D6BC5C7729}" type="slidenum">
              <a:rPr lang="en-US" smtClean="0"/>
              <a:t>6</a:t>
            </a:fld>
            <a:endParaRPr lang="en-US" dirty="0"/>
          </a:p>
        </p:txBody>
      </p:sp>
    </p:spTree>
    <p:extLst>
      <p:ext uri="{BB962C8B-B14F-4D97-AF65-F5344CB8AC3E}">
        <p14:creationId xmlns:p14="http://schemas.microsoft.com/office/powerpoint/2010/main" val="2035906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337EC-B44D-4CB5-9C94-A9D6BC5C7729}" type="slidenum">
              <a:rPr lang="en-US" smtClean="0"/>
              <a:t>7</a:t>
            </a:fld>
            <a:endParaRPr lang="en-US" dirty="0"/>
          </a:p>
        </p:txBody>
      </p:sp>
    </p:spTree>
    <p:extLst>
      <p:ext uri="{BB962C8B-B14F-4D97-AF65-F5344CB8AC3E}">
        <p14:creationId xmlns:p14="http://schemas.microsoft.com/office/powerpoint/2010/main" val="405751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9337EC-B44D-4CB5-9C94-A9D6BC5C7729}" type="slidenum">
              <a:rPr lang="en-US" smtClean="0"/>
              <a:t>8</a:t>
            </a:fld>
            <a:endParaRPr lang="en-US" dirty="0"/>
          </a:p>
        </p:txBody>
      </p:sp>
    </p:spTree>
    <p:extLst>
      <p:ext uri="{BB962C8B-B14F-4D97-AF65-F5344CB8AC3E}">
        <p14:creationId xmlns:p14="http://schemas.microsoft.com/office/powerpoint/2010/main" val="292173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attle Theme Graphic Cover Slid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black">
          <a:xfrm>
            <a:off x="1530403" y="1186178"/>
            <a:ext cx="8053917" cy="769441"/>
          </a:xfrm>
          <a:prstGeom prst="rect">
            <a:avLst/>
          </a:prstGeom>
        </p:spPr>
        <p:txBody>
          <a:bodyPr anchor="b" anchorCtr="0">
            <a:spAutoFit/>
          </a:bodyPr>
          <a:lstStyle>
            <a:lvl1pPr marL="0" indent="0">
              <a:buNone/>
              <a:defRPr sz="4400" spc="100" baseline="0">
                <a:solidFill>
                  <a:srgbClr val="FFFFFF"/>
                </a:solidFill>
                <a:latin typeface="Century Gothic" pitchFamily="34" charset="0"/>
              </a:defRPr>
            </a:lvl1pPr>
          </a:lstStyle>
          <a:p>
            <a:r>
              <a:rPr lang="en-US" dirty="0"/>
              <a:t>Title Goes Here</a:t>
            </a:r>
          </a:p>
        </p:txBody>
      </p:sp>
      <p:sp>
        <p:nvSpPr>
          <p:cNvPr id="16" name="Text Placeholder 15"/>
          <p:cNvSpPr>
            <a:spLocks noGrp="1"/>
          </p:cNvSpPr>
          <p:nvPr>
            <p:ph type="body" sz="quarter" idx="11" hasCustomPrompt="1"/>
          </p:nvPr>
        </p:nvSpPr>
        <p:spPr bwMode="black">
          <a:xfrm>
            <a:off x="1559443" y="1978234"/>
            <a:ext cx="8033293" cy="329021"/>
          </a:xfrm>
          <a:prstGeom prst="rect">
            <a:avLst/>
          </a:prstGeom>
        </p:spPr>
        <p:txBody>
          <a:bodyPr/>
          <a:lstStyle>
            <a:lvl1pPr marL="0" indent="0" algn="l" defTabSz="457200" rtl="0" eaLnBrk="1" latinLnBrk="0" hangingPunct="1">
              <a:spcBef>
                <a:spcPct val="20000"/>
              </a:spcBef>
              <a:buFont typeface="Arial"/>
              <a:buNone/>
              <a:defRPr sz="1900">
                <a:solidFill>
                  <a:srgbClr val="71ADB6"/>
                </a:solidFill>
                <a:latin typeface="Century Gothic" pitchFamily="34" charset="0"/>
              </a:defRPr>
            </a:lvl1pPr>
          </a:lstStyle>
          <a:p>
            <a:pPr marL="0" indent="0" algn="l" defTabSz="457200" rtl="0" eaLnBrk="1" latinLnBrk="0" hangingPunct="1">
              <a:spcBef>
                <a:spcPct val="20000"/>
              </a:spcBef>
              <a:buFont typeface="Arial"/>
              <a:buNone/>
            </a:pPr>
            <a:r>
              <a:rPr lang="en-US" sz="1900" b="0" i="0" kern="1200" baseline="0" dirty="0">
                <a:solidFill>
                  <a:srgbClr val="71ADB6"/>
                </a:solidFill>
                <a:latin typeface="Century Gothic"/>
                <a:ea typeface="+mn-ea"/>
                <a:cs typeface="Century Gothic"/>
              </a:rPr>
              <a:t>SUBHEAD GOES HERE</a:t>
            </a:r>
          </a:p>
        </p:txBody>
      </p:sp>
      <p:sp>
        <p:nvSpPr>
          <p:cNvPr id="18" name="Text Placeholder 17"/>
          <p:cNvSpPr>
            <a:spLocks noGrp="1"/>
          </p:cNvSpPr>
          <p:nvPr>
            <p:ph type="body" sz="quarter" idx="12" hasCustomPrompt="1"/>
          </p:nvPr>
        </p:nvSpPr>
        <p:spPr bwMode="black">
          <a:xfrm>
            <a:off x="2009415" y="2967137"/>
            <a:ext cx="4799868" cy="318312"/>
          </a:xfrm>
          <a:prstGeom prst="rect">
            <a:avLst/>
          </a:prstGeom>
        </p:spPr>
        <p:txBody>
          <a:bodyPr/>
          <a:lstStyle>
            <a:lvl1pPr marL="0" indent="0">
              <a:buNone/>
              <a:defRPr sz="1400" spc="100" baseline="0">
                <a:solidFill>
                  <a:schemeClr val="bg2"/>
                </a:solidFill>
                <a:latin typeface="Century Gothic" pitchFamily="34" charset="0"/>
              </a:defRPr>
            </a:lvl1pPr>
          </a:lstStyle>
          <a:p>
            <a:r>
              <a:rPr lang="en-US" dirty="0"/>
              <a:t>Company Name Here</a:t>
            </a:r>
          </a:p>
        </p:txBody>
      </p:sp>
      <p:sp>
        <p:nvSpPr>
          <p:cNvPr id="20" name="Text Placeholder 19"/>
          <p:cNvSpPr>
            <a:spLocks noGrp="1"/>
          </p:cNvSpPr>
          <p:nvPr>
            <p:ph type="body" sz="quarter" idx="13" hasCustomPrompt="1"/>
          </p:nvPr>
        </p:nvSpPr>
        <p:spPr bwMode="black">
          <a:xfrm>
            <a:off x="2009416" y="3838019"/>
            <a:ext cx="4801291" cy="765875"/>
          </a:xfrm>
          <a:prstGeom prst="rect">
            <a:avLst/>
          </a:prstGeom>
        </p:spPr>
        <p:txBody>
          <a:bodyPr/>
          <a:lstStyle>
            <a:lvl1pPr marL="342900" indent="-342900">
              <a:buNone/>
              <a:defRPr lang="en-US" sz="1400" spc="0" baseline="0" dirty="0" smtClean="0">
                <a:solidFill>
                  <a:schemeClr val="bg2"/>
                </a:solidFill>
                <a:latin typeface="Century Gothic" pitchFamily="34" charset="0"/>
              </a:defRPr>
            </a:lvl1pPr>
          </a:lstStyle>
          <a:p>
            <a:pPr marL="0" lvl="0" indent="0"/>
            <a:r>
              <a:rPr lang="en-US" dirty="0"/>
              <a:t>Name(s) of Author(s) Here</a:t>
            </a:r>
          </a:p>
        </p:txBody>
      </p:sp>
      <p:sp>
        <p:nvSpPr>
          <p:cNvPr id="24" name="Text Placeholder 23"/>
          <p:cNvSpPr>
            <a:spLocks noGrp="1"/>
          </p:cNvSpPr>
          <p:nvPr>
            <p:ph type="body" sz="quarter" idx="14" hasCustomPrompt="1"/>
          </p:nvPr>
        </p:nvSpPr>
        <p:spPr bwMode="black">
          <a:xfrm>
            <a:off x="2009415" y="4869531"/>
            <a:ext cx="4772292" cy="28726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100" spc="150" baseline="0">
                <a:solidFill>
                  <a:schemeClr val="bg2"/>
                </a:solidFill>
                <a:latin typeface="Century Gothic"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MONTH 00, 2017</a:t>
            </a:r>
          </a:p>
        </p:txBody>
      </p:sp>
      <p:sp>
        <p:nvSpPr>
          <p:cNvPr id="9" name="Text Placeholder 17"/>
          <p:cNvSpPr>
            <a:spLocks noGrp="1"/>
          </p:cNvSpPr>
          <p:nvPr>
            <p:ph type="body" sz="quarter" idx="15" hasCustomPrompt="1"/>
          </p:nvPr>
        </p:nvSpPr>
        <p:spPr bwMode="black">
          <a:xfrm>
            <a:off x="2009663" y="2634479"/>
            <a:ext cx="4789512" cy="318312"/>
          </a:xfrm>
          <a:prstGeom prst="rect">
            <a:avLst/>
          </a:prstGeom>
        </p:spPr>
        <p:txBody>
          <a:bodyPr anchor="ctr" anchorCtr="0"/>
          <a:lstStyle>
            <a:lvl1pPr marL="0" indent="0">
              <a:buNone/>
              <a:defRPr sz="1100" b="1" kern="100" cap="all" spc="150" baseline="0">
                <a:solidFill>
                  <a:schemeClr val="bg2"/>
                </a:solidFill>
                <a:latin typeface="Century Gothic" pitchFamily="34" charset="0"/>
              </a:defRPr>
            </a:lvl1pPr>
          </a:lstStyle>
          <a:p>
            <a:r>
              <a:rPr lang="en-US" dirty="0"/>
              <a:t>TYPE “PRESENTED TO” HERE</a:t>
            </a:r>
          </a:p>
        </p:txBody>
      </p:sp>
      <p:sp>
        <p:nvSpPr>
          <p:cNvPr id="10" name="Text Placeholder 17"/>
          <p:cNvSpPr>
            <a:spLocks noGrp="1"/>
          </p:cNvSpPr>
          <p:nvPr>
            <p:ph type="body" sz="quarter" idx="16" hasCustomPrompt="1"/>
          </p:nvPr>
        </p:nvSpPr>
        <p:spPr bwMode="black">
          <a:xfrm>
            <a:off x="2014392" y="3509919"/>
            <a:ext cx="4798961" cy="318312"/>
          </a:xfrm>
          <a:prstGeom prst="rect">
            <a:avLst/>
          </a:prstGeom>
        </p:spPr>
        <p:txBody>
          <a:bodyPr anchor="ctr" anchorCtr="0"/>
          <a:lstStyle>
            <a:lvl1pPr marL="0" indent="0">
              <a:buNone/>
              <a:defRPr sz="1100" b="1" kern="100" cap="all" spc="150" baseline="0">
                <a:solidFill>
                  <a:schemeClr val="bg2"/>
                </a:solidFill>
                <a:latin typeface="Century Gothic" pitchFamily="34" charset="0"/>
              </a:defRPr>
            </a:lvl1pPr>
          </a:lstStyle>
          <a:p>
            <a:r>
              <a:rPr lang="en-US" dirty="0"/>
              <a:t>TYPE “PRESENTED BY” HERE</a:t>
            </a:r>
          </a:p>
        </p:txBody>
      </p:sp>
    </p:spTree>
    <p:extLst>
      <p:ext uri="{BB962C8B-B14F-4D97-AF65-F5344CB8AC3E}">
        <p14:creationId xmlns:p14="http://schemas.microsoft.com/office/powerpoint/2010/main" val="173554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Chart on Left">
    <p:spTree>
      <p:nvGrpSpPr>
        <p:cNvPr id="1" name=""/>
        <p:cNvGrpSpPr/>
        <p:nvPr/>
      </p:nvGrpSpPr>
      <p:grpSpPr>
        <a:xfrm>
          <a:off x="0" y="0"/>
          <a:ext cx="0" cy="0"/>
          <a:chOff x="0" y="0"/>
          <a:chExt cx="0" cy="0"/>
        </a:xfrm>
      </p:grpSpPr>
      <p:sp>
        <p:nvSpPr>
          <p:cNvPr id="3" name="TextBox 2"/>
          <p:cNvSpPr txBox="1"/>
          <p:nvPr userDrawn="1"/>
        </p:nvSpPr>
        <p:spPr>
          <a:xfrm>
            <a:off x="10587014" y="6501544"/>
            <a:ext cx="14460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t>
            </a:r>
            <a:r>
              <a:rPr lang="en-US" sz="1000" dirty="0"/>
              <a:t> </a:t>
            </a:r>
            <a:r>
              <a:rPr lang="en-US" sz="1000" dirty="0">
                <a:solidFill>
                  <a:srgbClr val="0C3E70"/>
                </a:solidFill>
              </a:rPr>
              <a:t>brattle.com</a:t>
            </a:r>
          </a:p>
        </p:txBody>
      </p:sp>
      <p:sp>
        <p:nvSpPr>
          <p:cNvPr id="4" name="Rectangle 3"/>
          <p:cNvSpPr/>
          <p:nvPr userDrawn="1"/>
        </p:nvSpPr>
        <p:spPr>
          <a:xfrm>
            <a:off x="10482707" y="6501544"/>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635055" y="1730606"/>
            <a:ext cx="5608320" cy="3881899"/>
          </a:xfrm>
          <a:prstGeom prst="rect">
            <a:avLst/>
          </a:prstGeom>
        </p:spPr>
        <p:txBody>
          <a:bodyPr>
            <a:normAutofit/>
          </a:bodyPr>
          <a:lstStyle>
            <a:lvl1pPr marL="0" indent="0">
              <a:buNone/>
              <a:defRPr sz="1800" b="1">
                <a:latin typeface="Century Gothic" pitchFamily="34" charset="0"/>
              </a:defRPr>
            </a:lvl1pPr>
          </a:lstStyle>
          <a:p>
            <a:endParaRPr lang="en-US" dirty="0"/>
          </a:p>
        </p:txBody>
      </p:sp>
      <p:sp>
        <p:nvSpPr>
          <p:cNvPr id="10" name="Text Placeholder 4"/>
          <p:cNvSpPr>
            <a:spLocks noGrp="1"/>
          </p:cNvSpPr>
          <p:nvPr>
            <p:ph type="body" sz="quarter" idx="14"/>
          </p:nvPr>
        </p:nvSpPr>
        <p:spPr>
          <a:xfrm>
            <a:off x="6454017" y="1265172"/>
            <a:ext cx="512064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a:t>Click to edit Master title style</a:t>
            </a:r>
          </a:p>
        </p:txBody>
      </p:sp>
    </p:spTree>
    <p:extLst>
      <p:ext uri="{BB962C8B-B14F-4D97-AF65-F5344CB8AC3E}">
        <p14:creationId xmlns:p14="http://schemas.microsoft.com/office/powerpoint/2010/main" val="121386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Chart on Top">
    <p:spTree>
      <p:nvGrpSpPr>
        <p:cNvPr id="1" name=""/>
        <p:cNvGrpSpPr/>
        <p:nvPr/>
      </p:nvGrpSpPr>
      <p:grpSpPr>
        <a:xfrm>
          <a:off x="0" y="0"/>
          <a:ext cx="0" cy="0"/>
          <a:chOff x="0" y="0"/>
          <a:chExt cx="0" cy="0"/>
        </a:xfrm>
      </p:grpSpPr>
      <p:sp>
        <p:nvSpPr>
          <p:cNvPr id="3" name="TextBox 2"/>
          <p:cNvSpPr txBox="1"/>
          <p:nvPr userDrawn="1"/>
        </p:nvSpPr>
        <p:spPr>
          <a:xfrm>
            <a:off x="10587014" y="6501544"/>
            <a:ext cx="14460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t>
            </a:r>
            <a:r>
              <a:rPr lang="en-US" sz="1000" dirty="0"/>
              <a:t> </a:t>
            </a:r>
            <a:r>
              <a:rPr lang="en-US" sz="1000" dirty="0">
                <a:solidFill>
                  <a:srgbClr val="0C3E70"/>
                </a:solidFill>
              </a:rPr>
              <a:t>brattle.com</a:t>
            </a:r>
          </a:p>
        </p:txBody>
      </p:sp>
      <p:sp>
        <p:nvSpPr>
          <p:cNvPr id="4" name="Rectangle 3"/>
          <p:cNvSpPr/>
          <p:nvPr userDrawn="1"/>
        </p:nvSpPr>
        <p:spPr>
          <a:xfrm>
            <a:off x="10482707" y="6501544"/>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635055" y="1296071"/>
            <a:ext cx="10939548" cy="2168076"/>
          </a:xfrm>
          <a:prstGeom prst="rect">
            <a:avLst/>
          </a:prstGeom>
        </p:spPr>
        <p:txBody>
          <a:bodyPr>
            <a:normAutofit/>
          </a:bodyPr>
          <a:lstStyle>
            <a:lvl1pPr marL="0" indent="0">
              <a:buNone/>
              <a:defRPr sz="1800" b="1">
                <a:latin typeface="Century Gothic" pitchFamily="34" charset="0"/>
              </a:defRPr>
            </a:lvl1pPr>
          </a:lstStyle>
          <a:p>
            <a:endParaRPr lang="en-US" dirty="0"/>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a:t>Click to edit Master title style</a:t>
            </a:r>
          </a:p>
        </p:txBody>
      </p:sp>
      <p:sp>
        <p:nvSpPr>
          <p:cNvPr id="9" name="Text Placeholder 4"/>
          <p:cNvSpPr>
            <a:spLocks noGrp="1"/>
          </p:cNvSpPr>
          <p:nvPr>
            <p:ph type="body" sz="quarter" idx="15"/>
          </p:nvPr>
        </p:nvSpPr>
        <p:spPr>
          <a:xfrm>
            <a:off x="443346" y="3579579"/>
            <a:ext cx="11131257" cy="2563603"/>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763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Chart on Bottom">
    <p:spTree>
      <p:nvGrpSpPr>
        <p:cNvPr id="1" name=""/>
        <p:cNvGrpSpPr/>
        <p:nvPr/>
      </p:nvGrpSpPr>
      <p:grpSpPr>
        <a:xfrm>
          <a:off x="0" y="0"/>
          <a:ext cx="0" cy="0"/>
          <a:chOff x="0" y="0"/>
          <a:chExt cx="0" cy="0"/>
        </a:xfrm>
      </p:grpSpPr>
      <p:sp>
        <p:nvSpPr>
          <p:cNvPr id="3" name="TextBox 2"/>
          <p:cNvSpPr txBox="1"/>
          <p:nvPr userDrawn="1"/>
        </p:nvSpPr>
        <p:spPr>
          <a:xfrm>
            <a:off x="10587014" y="6501544"/>
            <a:ext cx="14460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t>
            </a:r>
            <a:r>
              <a:rPr lang="en-US" sz="1000" dirty="0"/>
              <a:t> </a:t>
            </a:r>
            <a:r>
              <a:rPr lang="en-US" sz="1000" dirty="0">
                <a:solidFill>
                  <a:srgbClr val="0C3E70"/>
                </a:solidFill>
              </a:rPr>
              <a:t>brattle.com</a:t>
            </a:r>
          </a:p>
        </p:txBody>
      </p:sp>
      <p:sp>
        <p:nvSpPr>
          <p:cNvPr id="4" name="Rectangle 3"/>
          <p:cNvSpPr/>
          <p:nvPr userDrawn="1"/>
        </p:nvSpPr>
        <p:spPr>
          <a:xfrm>
            <a:off x="10482707" y="6501544"/>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635055" y="3975030"/>
            <a:ext cx="10939548" cy="2168076"/>
          </a:xfrm>
          <a:prstGeom prst="rect">
            <a:avLst/>
          </a:prstGeom>
        </p:spPr>
        <p:txBody>
          <a:bodyPr>
            <a:normAutofit/>
          </a:bodyPr>
          <a:lstStyle>
            <a:lvl1pPr marL="0" indent="0">
              <a:buNone/>
              <a:defRPr sz="1800" b="1">
                <a:latin typeface="Century Gothic" pitchFamily="34" charset="0"/>
              </a:defRPr>
            </a:lvl1pPr>
          </a:lstStyle>
          <a:p>
            <a:endParaRPr lang="en-US" dirty="0"/>
          </a:p>
        </p:txBody>
      </p:sp>
      <p:sp>
        <p:nvSpPr>
          <p:cNvPr id="10" name="Text Placeholder 4"/>
          <p:cNvSpPr>
            <a:spLocks noGrp="1"/>
          </p:cNvSpPr>
          <p:nvPr>
            <p:ph type="body" sz="quarter" idx="14"/>
          </p:nvPr>
        </p:nvSpPr>
        <p:spPr>
          <a:xfrm>
            <a:off x="443346" y="1273488"/>
            <a:ext cx="11131257" cy="2563603"/>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a:t>Click to edit Master title style</a:t>
            </a:r>
          </a:p>
        </p:txBody>
      </p:sp>
    </p:spTree>
    <p:extLst>
      <p:ext uri="{BB962C8B-B14F-4D97-AF65-F5344CB8AC3E}">
        <p14:creationId xmlns:p14="http://schemas.microsoft.com/office/powerpoint/2010/main" val="3515425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 no footer">
    <p:spTree>
      <p:nvGrpSpPr>
        <p:cNvPr id="1" name=""/>
        <p:cNvGrpSpPr/>
        <p:nvPr/>
      </p:nvGrpSpPr>
      <p:grpSpPr>
        <a:xfrm>
          <a:off x="0" y="0"/>
          <a:ext cx="0" cy="0"/>
          <a:chOff x="0" y="0"/>
          <a:chExt cx="0" cy="0"/>
        </a:xfrm>
      </p:grpSpPr>
      <p:sp>
        <p:nvSpPr>
          <p:cNvPr id="5" name="Title 1"/>
          <p:cNvSpPr>
            <a:spLocks noGrp="1"/>
          </p:cNvSpPr>
          <p:nvPr>
            <p:ph type="ctrTitle"/>
          </p:nvPr>
        </p:nvSpPr>
        <p:spPr>
          <a:xfrm>
            <a:off x="914400" y="2481317"/>
            <a:ext cx="10363200" cy="1470025"/>
          </a:xfrm>
          <a:prstGeom prst="rect">
            <a:avLst/>
          </a:prstGeom>
        </p:spPr>
        <p:txBody>
          <a:bodyPr anchor="ctr" anchorCtr="1"/>
          <a:lstStyle>
            <a:lvl1pPr>
              <a:defRPr sz="2800" b="1">
                <a:solidFill>
                  <a:srgbClr val="00467F"/>
                </a:solidFill>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71448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attle Theme Blue Cover Slid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530403" y="1186178"/>
            <a:ext cx="8053917" cy="769441"/>
          </a:xfrm>
          <a:prstGeom prst="rect">
            <a:avLst/>
          </a:prstGeom>
        </p:spPr>
        <p:txBody>
          <a:bodyPr anchor="b" anchorCtr="0">
            <a:spAutoFit/>
          </a:bodyPr>
          <a:lstStyle>
            <a:lvl1pPr marL="0" indent="0">
              <a:buNone/>
              <a:defRPr sz="4400" spc="100" baseline="0">
                <a:solidFill>
                  <a:srgbClr val="FFFFFF"/>
                </a:solidFill>
                <a:latin typeface="Century Gothic" pitchFamily="34" charset="0"/>
              </a:defRPr>
            </a:lvl1pPr>
          </a:lstStyle>
          <a:p>
            <a:r>
              <a:rPr lang="en-US" dirty="0"/>
              <a:t>Title Goes Here</a:t>
            </a:r>
          </a:p>
        </p:txBody>
      </p:sp>
      <p:sp>
        <p:nvSpPr>
          <p:cNvPr id="16" name="Text Placeholder 15"/>
          <p:cNvSpPr>
            <a:spLocks noGrp="1"/>
          </p:cNvSpPr>
          <p:nvPr>
            <p:ph type="body" sz="quarter" idx="11" hasCustomPrompt="1"/>
          </p:nvPr>
        </p:nvSpPr>
        <p:spPr>
          <a:xfrm>
            <a:off x="1559443" y="1978234"/>
            <a:ext cx="8033293" cy="329021"/>
          </a:xfrm>
          <a:prstGeom prst="rect">
            <a:avLst/>
          </a:prstGeom>
        </p:spPr>
        <p:txBody>
          <a:bodyPr/>
          <a:lstStyle>
            <a:lvl1pPr marL="0" indent="0" algn="l" defTabSz="457200" rtl="0" eaLnBrk="1" latinLnBrk="0" hangingPunct="1">
              <a:spcBef>
                <a:spcPct val="20000"/>
              </a:spcBef>
              <a:buFont typeface="Arial"/>
              <a:buNone/>
              <a:defRPr sz="1900">
                <a:solidFill>
                  <a:srgbClr val="71ADB6"/>
                </a:solidFill>
                <a:latin typeface="Century Gothic" pitchFamily="34" charset="0"/>
              </a:defRPr>
            </a:lvl1pPr>
          </a:lstStyle>
          <a:p>
            <a:pPr marL="0" indent="0" algn="l" defTabSz="457200" rtl="0" eaLnBrk="1" latinLnBrk="0" hangingPunct="1">
              <a:spcBef>
                <a:spcPct val="20000"/>
              </a:spcBef>
              <a:buFont typeface="Arial"/>
              <a:buNone/>
            </a:pPr>
            <a:r>
              <a:rPr lang="en-US" sz="1900" b="0" i="0" kern="1200" baseline="0" dirty="0">
                <a:solidFill>
                  <a:srgbClr val="71ADB6"/>
                </a:solidFill>
                <a:latin typeface="Century Gothic"/>
                <a:ea typeface="+mn-ea"/>
                <a:cs typeface="Century Gothic"/>
              </a:rPr>
              <a:t>SUBHEAD GOES HERE</a:t>
            </a:r>
          </a:p>
        </p:txBody>
      </p:sp>
      <p:sp>
        <p:nvSpPr>
          <p:cNvPr id="18" name="Text Placeholder 17"/>
          <p:cNvSpPr>
            <a:spLocks noGrp="1"/>
          </p:cNvSpPr>
          <p:nvPr>
            <p:ph type="body" sz="quarter" idx="12" hasCustomPrompt="1"/>
          </p:nvPr>
        </p:nvSpPr>
        <p:spPr>
          <a:xfrm>
            <a:off x="2009415" y="2967137"/>
            <a:ext cx="4799868" cy="318312"/>
          </a:xfrm>
          <a:prstGeom prst="rect">
            <a:avLst/>
          </a:prstGeom>
        </p:spPr>
        <p:txBody>
          <a:bodyPr/>
          <a:lstStyle>
            <a:lvl1pPr marL="0" indent="0">
              <a:buNone/>
              <a:defRPr sz="1400" spc="100" baseline="0">
                <a:solidFill>
                  <a:schemeClr val="bg2"/>
                </a:solidFill>
                <a:latin typeface="Century Gothic" pitchFamily="34" charset="0"/>
              </a:defRPr>
            </a:lvl1pPr>
          </a:lstStyle>
          <a:p>
            <a:r>
              <a:rPr lang="en-US" dirty="0"/>
              <a:t>Company Name Here</a:t>
            </a:r>
          </a:p>
        </p:txBody>
      </p:sp>
      <p:sp>
        <p:nvSpPr>
          <p:cNvPr id="20" name="Text Placeholder 19"/>
          <p:cNvSpPr>
            <a:spLocks noGrp="1"/>
          </p:cNvSpPr>
          <p:nvPr>
            <p:ph type="body" sz="quarter" idx="13" hasCustomPrompt="1"/>
          </p:nvPr>
        </p:nvSpPr>
        <p:spPr>
          <a:xfrm>
            <a:off x="2009416" y="3838019"/>
            <a:ext cx="4801291" cy="765875"/>
          </a:xfrm>
          <a:prstGeom prst="rect">
            <a:avLst/>
          </a:prstGeom>
        </p:spPr>
        <p:txBody>
          <a:bodyPr/>
          <a:lstStyle>
            <a:lvl1pPr marL="342900" indent="-342900">
              <a:buNone/>
              <a:defRPr lang="en-US" sz="1400" spc="0" baseline="0" dirty="0" smtClean="0">
                <a:solidFill>
                  <a:schemeClr val="bg2"/>
                </a:solidFill>
                <a:latin typeface="Century Gothic" pitchFamily="34" charset="0"/>
              </a:defRPr>
            </a:lvl1pPr>
          </a:lstStyle>
          <a:p>
            <a:pPr marL="0" lvl="0" indent="0"/>
            <a:r>
              <a:rPr lang="en-US" dirty="0"/>
              <a:t>Name(s) of Author(s) Here</a:t>
            </a:r>
          </a:p>
        </p:txBody>
      </p:sp>
      <p:sp>
        <p:nvSpPr>
          <p:cNvPr id="24" name="Text Placeholder 23"/>
          <p:cNvSpPr>
            <a:spLocks noGrp="1"/>
          </p:cNvSpPr>
          <p:nvPr>
            <p:ph type="body" sz="quarter" idx="14" hasCustomPrompt="1"/>
          </p:nvPr>
        </p:nvSpPr>
        <p:spPr>
          <a:xfrm>
            <a:off x="2009415" y="4869531"/>
            <a:ext cx="4772292" cy="28726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100" spc="150" baseline="0">
                <a:solidFill>
                  <a:schemeClr val="bg2"/>
                </a:solidFill>
                <a:latin typeface="Century Gothic"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MONTH 00, 2017</a:t>
            </a:r>
          </a:p>
        </p:txBody>
      </p:sp>
      <p:sp>
        <p:nvSpPr>
          <p:cNvPr id="9" name="Text Placeholder 17"/>
          <p:cNvSpPr>
            <a:spLocks noGrp="1"/>
          </p:cNvSpPr>
          <p:nvPr>
            <p:ph type="body" sz="quarter" idx="15" hasCustomPrompt="1"/>
          </p:nvPr>
        </p:nvSpPr>
        <p:spPr>
          <a:xfrm>
            <a:off x="2009663" y="2634479"/>
            <a:ext cx="4789512" cy="318312"/>
          </a:xfrm>
          <a:prstGeom prst="rect">
            <a:avLst/>
          </a:prstGeom>
        </p:spPr>
        <p:txBody>
          <a:bodyPr anchor="ctr" anchorCtr="0"/>
          <a:lstStyle>
            <a:lvl1pPr marL="0" indent="0">
              <a:buNone/>
              <a:defRPr sz="1100" b="1" kern="100" cap="all" spc="150" baseline="0">
                <a:solidFill>
                  <a:schemeClr val="bg2"/>
                </a:solidFill>
                <a:latin typeface="Century Gothic" pitchFamily="34" charset="0"/>
              </a:defRPr>
            </a:lvl1pPr>
          </a:lstStyle>
          <a:p>
            <a:r>
              <a:rPr lang="en-US" dirty="0"/>
              <a:t>TYPE “PRESENTED TO” HERE</a:t>
            </a:r>
          </a:p>
        </p:txBody>
      </p:sp>
      <p:sp>
        <p:nvSpPr>
          <p:cNvPr id="10" name="Text Placeholder 17"/>
          <p:cNvSpPr>
            <a:spLocks noGrp="1"/>
          </p:cNvSpPr>
          <p:nvPr>
            <p:ph type="body" sz="quarter" idx="16" hasCustomPrompt="1"/>
          </p:nvPr>
        </p:nvSpPr>
        <p:spPr>
          <a:xfrm>
            <a:off x="2014392" y="3509919"/>
            <a:ext cx="4798961" cy="318312"/>
          </a:xfrm>
          <a:prstGeom prst="rect">
            <a:avLst/>
          </a:prstGeom>
        </p:spPr>
        <p:txBody>
          <a:bodyPr anchor="ctr" anchorCtr="0"/>
          <a:lstStyle>
            <a:lvl1pPr marL="0" indent="0">
              <a:buNone/>
              <a:defRPr sz="1100" b="1" kern="100" cap="all" spc="150" baseline="0">
                <a:solidFill>
                  <a:schemeClr val="bg2"/>
                </a:solidFill>
                <a:latin typeface="Century Gothic" pitchFamily="34" charset="0"/>
              </a:defRPr>
            </a:lvl1pPr>
          </a:lstStyle>
          <a:p>
            <a:r>
              <a:rPr lang="en-US" dirty="0"/>
              <a:t>TYPE “PRESENTED BY” HERE</a:t>
            </a:r>
          </a:p>
        </p:txBody>
      </p:sp>
    </p:spTree>
    <p:extLst>
      <p:ext uri="{BB962C8B-B14F-4D97-AF65-F5344CB8AC3E}">
        <p14:creationId xmlns:p14="http://schemas.microsoft.com/office/powerpoint/2010/main" val="110116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ttle Theme White Cover Slid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bwMode="black">
          <a:xfrm>
            <a:off x="1530403" y="1186178"/>
            <a:ext cx="8053917" cy="769441"/>
          </a:xfrm>
          <a:prstGeom prst="rect">
            <a:avLst/>
          </a:prstGeom>
        </p:spPr>
        <p:txBody>
          <a:bodyPr anchor="b" anchorCtr="0">
            <a:spAutoFit/>
          </a:bodyPr>
          <a:lstStyle>
            <a:lvl1pPr marL="0" indent="0">
              <a:buNone/>
              <a:defRPr sz="4400" spc="100" baseline="0">
                <a:solidFill>
                  <a:schemeClr val="tx2"/>
                </a:solidFill>
                <a:latin typeface="Century Gothic" pitchFamily="34" charset="0"/>
              </a:defRPr>
            </a:lvl1pPr>
          </a:lstStyle>
          <a:p>
            <a:r>
              <a:rPr lang="en-US" dirty="0"/>
              <a:t>Title Goes Here</a:t>
            </a:r>
          </a:p>
        </p:txBody>
      </p:sp>
      <p:sp>
        <p:nvSpPr>
          <p:cNvPr id="18" name="Text Placeholder 17"/>
          <p:cNvSpPr>
            <a:spLocks noGrp="1"/>
          </p:cNvSpPr>
          <p:nvPr>
            <p:ph type="body" sz="quarter" idx="12" hasCustomPrompt="1"/>
          </p:nvPr>
        </p:nvSpPr>
        <p:spPr bwMode="black">
          <a:xfrm>
            <a:off x="2009415" y="2967137"/>
            <a:ext cx="4799868" cy="318312"/>
          </a:xfrm>
          <a:prstGeom prst="rect">
            <a:avLst/>
          </a:prstGeom>
        </p:spPr>
        <p:txBody>
          <a:bodyPr/>
          <a:lstStyle>
            <a:lvl1pPr marL="0" indent="0">
              <a:buNone/>
              <a:defRPr sz="1400" spc="100" baseline="0">
                <a:solidFill>
                  <a:srgbClr val="000000"/>
                </a:solidFill>
                <a:latin typeface="Century Gothic" pitchFamily="34" charset="0"/>
              </a:defRPr>
            </a:lvl1pPr>
          </a:lstStyle>
          <a:p>
            <a:r>
              <a:rPr lang="en-US" dirty="0"/>
              <a:t>Company Name Here</a:t>
            </a:r>
          </a:p>
        </p:txBody>
      </p:sp>
      <p:sp>
        <p:nvSpPr>
          <p:cNvPr id="20" name="Text Placeholder 19"/>
          <p:cNvSpPr>
            <a:spLocks noGrp="1"/>
          </p:cNvSpPr>
          <p:nvPr>
            <p:ph type="body" sz="quarter" idx="13" hasCustomPrompt="1"/>
          </p:nvPr>
        </p:nvSpPr>
        <p:spPr bwMode="black">
          <a:xfrm>
            <a:off x="2009416" y="3838019"/>
            <a:ext cx="4801291" cy="765875"/>
          </a:xfrm>
          <a:prstGeom prst="rect">
            <a:avLst/>
          </a:prstGeom>
        </p:spPr>
        <p:txBody>
          <a:bodyPr/>
          <a:lstStyle>
            <a:lvl1pPr marL="342900" indent="-342900">
              <a:buNone/>
              <a:defRPr lang="en-US" sz="1400" spc="0" baseline="0" dirty="0" smtClean="0">
                <a:solidFill>
                  <a:srgbClr val="000000"/>
                </a:solidFill>
                <a:latin typeface="Century Gothic" pitchFamily="34" charset="0"/>
              </a:defRPr>
            </a:lvl1pPr>
          </a:lstStyle>
          <a:p>
            <a:pPr marL="0" lvl="0" indent="0"/>
            <a:r>
              <a:rPr lang="en-US" dirty="0"/>
              <a:t>Name(s) of Author(s) Here</a:t>
            </a:r>
          </a:p>
        </p:txBody>
      </p:sp>
      <p:sp>
        <p:nvSpPr>
          <p:cNvPr id="24" name="Text Placeholder 23"/>
          <p:cNvSpPr>
            <a:spLocks noGrp="1"/>
          </p:cNvSpPr>
          <p:nvPr>
            <p:ph type="body" sz="quarter" idx="14" hasCustomPrompt="1"/>
          </p:nvPr>
        </p:nvSpPr>
        <p:spPr bwMode="black">
          <a:xfrm>
            <a:off x="2009415" y="4869531"/>
            <a:ext cx="4772292" cy="28726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100" spc="150" baseline="0">
                <a:solidFill>
                  <a:srgbClr val="000000"/>
                </a:solidFill>
                <a:latin typeface="Century Gothic"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MONTH 00, 2017</a:t>
            </a:r>
          </a:p>
        </p:txBody>
      </p:sp>
      <p:sp>
        <p:nvSpPr>
          <p:cNvPr id="9" name="Text Placeholder 17"/>
          <p:cNvSpPr>
            <a:spLocks noGrp="1"/>
          </p:cNvSpPr>
          <p:nvPr>
            <p:ph type="body" sz="quarter" idx="15" hasCustomPrompt="1"/>
          </p:nvPr>
        </p:nvSpPr>
        <p:spPr bwMode="black">
          <a:xfrm>
            <a:off x="2009663" y="2634479"/>
            <a:ext cx="4789512" cy="318312"/>
          </a:xfrm>
          <a:prstGeom prst="rect">
            <a:avLst/>
          </a:prstGeom>
        </p:spPr>
        <p:txBody>
          <a:bodyPr anchor="ctr" anchorCtr="0"/>
          <a:lstStyle>
            <a:lvl1pPr marL="0" indent="0">
              <a:buNone/>
              <a:defRPr sz="1100" b="1" kern="100" cap="all" spc="150" baseline="0">
                <a:solidFill>
                  <a:schemeClr val="accent2"/>
                </a:solidFill>
                <a:latin typeface="Century Gothic" pitchFamily="34" charset="0"/>
              </a:defRPr>
            </a:lvl1pPr>
          </a:lstStyle>
          <a:p>
            <a:r>
              <a:rPr lang="en-US" dirty="0"/>
              <a:t>TYPE “PRESENTED TO” HERE</a:t>
            </a:r>
          </a:p>
        </p:txBody>
      </p:sp>
      <p:sp>
        <p:nvSpPr>
          <p:cNvPr id="10" name="Text Placeholder 17"/>
          <p:cNvSpPr>
            <a:spLocks noGrp="1"/>
          </p:cNvSpPr>
          <p:nvPr>
            <p:ph type="body" sz="quarter" idx="16" hasCustomPrompt="1"/>
          </p:nvPr>
        </p:nvSpPr>
        <p:spPr bwMode="black">
          <a:xfrm>
            <a:off x="2014392" y="3509919"/>
            <a:ext cx="4798961" cy="318312"/>
          </a:xfrm>
          <a:prstGeom prst="rect">
            <a:avLst/>
          </a:prstGeom>
        </p:spPr>
        <p:txBody>
          <a:bodyPr anchor="ctr" anchorCtr="0"/>
          <a:lstStyle>
            <a:lvl1pPr marL="0" indent="0">
              <a:buNone/>
              <a:defRPr sz="1100" b="1" kern="100" cap="all" spc="150" baseline="0">
                <a:solidFill>
                  <a:schemeClr val="accent2"/>
                </a:solidFill>
                <a:latin typeface="Century Gothic" pitchFamily="34" charset="0"/>
              </a:defRPr>
            </a:lvl1pPr>
          </a:lstStyle>
          <a:p>
            <a:r>
              <a:rPr lang="en-US" dirty="0"/>
              <a:t>TYPE “PRESENTED BY” HERE</a:t>
            </a:r>
          </a:p>
        </p:txBody>
      </p:sp>
      <p:sp>
        <p:nvSpPr>
          <p:cNvPr id="11" name="Text Placeholder 17"/>
          <p:cNvSpPr>
            <a:spLocks noGrp="1"/>
          </p:cNvSpPr>
          <p:nvPr>
            <p:ph type="body" sz="quarter" idx="17" hasCustomPrompt="1"/>
          </p:nvPr>
        </p:nvSpPr>
        <p:spPr bwMode="black">
          <a:xfrm>
            <a:off x="1563657" y="1991460"/>
            <a:ext cx="8034775" cy="318312"/>
          </a:xfrm>
          <a:prstGeom prst="rect">
            <a:avLst/>
          </a:prstGeom>
        </p:spPr>
        <p:txBody>
          <a:bodyPr anchor="t" anchorCtr="0"/>
          <a:lstStyle>
            <a:lvl1pPr marL="0" indent="0" algn="l" defTabSz="457200" rtl="0" eaLnBrk="1" latinLnBrk="0" hangingPunct="1">
              <a:spcBef>
                <a:spcPct val="20000"/>
              </a:spcBef>
              <a:buFont typeface="Arial"/>
              <a:buNone/>
              <a:defRPr lang="en-US" sz="1900" b="0" i="0" kern="1200" baseline="0" dirty="0">
                <a:solidFill>
                  <a:schemeClr val="tx2"/>
                </a:solidFill>
                <a:latin typeface="Century Gothic"/>
                <a:ea typeface="+mn-ea"/>
                <a:cs typeface="Century Gothic"/>
              </a:defRPr>
            </a:lvl1pPr>
          </a:lstStyle>
          <a:p>
            <a:r>
              <a:rPr lang="en-US" dirty="0"/>
              <a:t>SUBHEAD GOES HERE</a:t>
            </a:r>
          </a:p>
        </p:txBody>
      </p:sp>
    </p:spTree>
    <p:extLst>
      <p:ext uri="{BB962C8B-B14F-4D97-AF65-F5344CB8AC3E}">
        <p14:creationId xmlns:p14="http://schemas.microsoft.com/office/powerpoint/2010/main" val="62716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10587014" y="6501544"/>
            <a:ext cx="14460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t>
            </a:r>
            <a:r>
              <a:rPr lang="en-US" sz="1000" dirty="0"/>
              <a:t> </a:t>
            </a:r>
            <a:r>
              <a:rPr lang="en-US" sz="1000" dirty="0">
                <a:solidFill>
                  <a:srgbClr val="0C3E70"/>
                </a:solidFill>
              </a:rPr>
              <a:t>brattle.com</a:t>
            </a:r>
          </a:p>
        </p:txBody>
      </p:sp>
      <p:sp>
        <p:nvSpPr>
          <p:cNvPr id="5" name="Rectangle 4"/>
          <p:cNvSpPr/>
          <p:nvPr userDrawn="1"/>
        </p:nvSpPr>
        <p:spPr>
          <a:xfrm>
            <a:off x="10482707" y="6501544"/>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cxnSp>
        <p:nvCxnSpPr>
          <p:cNvPr id="9" name="Straight Connector 8"/>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a:t>Click to edit Master title style</a:t>
            </a:r>
          </a:p>
        </p:txBody>
      </p:sp>
    </p:spTree>
    <p:extLst>
      <p:ext uri="{BB962C8B-B14F-4D97-AF65-F5344CB8AC3E}">
        <p14:creationId xmlns:p14="http://schemas.microsoft.com/office/powerpoint/2010/main" val="414990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Text">
    <p:spTree>
      <p:nvGrpSpPr>
        <p:cNvPr id="1" name=""/>
        <p:cNvGrpSpPr/>
        <p:nvPr/>
      </p:nvGrpSpPr>
      <p:grpSpPr>
        <a:xfrm>
          <a:off x="0" y="0"/>
          <a:ext cx="0" cy="0"/>
          <a:chOff x="0" y="0"/>
          <a:chExt cx="0" cy="0"/>
        </a:xfrm>
      </p:grpSpPr>
      <p:sp>
        <p:nvSpPr>
          <p:cNvPr id="9" name="TextBox 8"/>
          <p:cNvSpPr txBox="1"/>
          <p:nvPr userDrawn="1"/>
        </p:nvSpPr>
        <p:spPr>
          <a:xfrm>
            <a:off x="10587014" y="6501544"/>
            <a:ext cx="14460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t>
            </a:r>
            <a:r>
              <a:rPr lang="en-US" sz="1000" dirty="0"/>
              <a:t> </a:t>
            </a:r>
            <a:r>
              <a:rPr lang="en-US" sz="1000" dirty="0">
                <a:solidFill>
                  <a:srgbClr val="0C3E70"/>
                </a:solidFill>
              </a:rPr>
              <a:t>brattle.com</a:t>
            </a:r>
          </a:p>
        </p:txBody>
      </p:sp>
      <p:sp>
        <p:nvSpPr>
          <p:cNvPr id="10" name="Rectangle 9"/>
          <p:cNvSpPr/>
          <p:nvPr userDrawn="1"/>
        </p:nvSpPr>
        <p:spPr>
          <a:xfrm>
            <a:off x="10482707" y="6501544"/>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cxnSp>
        <p:nvCxnSpPr>
          <p:cNvPr id="8" name="Straight Connector 7"/>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a:t>Click to edit Master title style</a:t>
            </a:r>
          </a:p>
        </p:txBody>
      </p:sp>
      <p:sp>
        <p:nvSpPr>
          <p:cNvPr id="11" name="Text Placeholder 4"/>
          <p:cNvSpPr>
            <a:spLocks noGrp="1"/>
          </p:cNvSpPr>
          <p:nvPr>
            <p:ph type="body" sz="quarter" idx="14"/>
          </p:nvPr>
        </p:nvSpPr>
        <p:spPr>
          <a:xfrm>
            <a:off x="443346" y="1273488"/>
            <a:ext cx="11131257" cy="491610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807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0587014" y="6501544"/>
            <a:ext cx="14460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t>
            </a:r>
            <a:r>
              <a:rPr lang="en-US" sz="1000" dirty="0"/>
              <a:t> </a:t>
            </a:r>
            <a:r>
              <a:rPr lang="en-US" sz="1000" dirty="0">
                <a:solidFill>
                  <a:srgbClr val="0C3E70"/>
                </a:solidFill>
              </a:rPr>
              <a:t>brattle.com</a:t>
            </a:r>
          </a:p>
        </p:txBody>
      </p:sp>
      <p:sp>
        <p:nvSpPr>
          <p:cNvPr id="4" name="Rectangle 3"/>
          <p:cNvSpPr/>
          <p:nvPr userDrawn="1"/>
        </p:nvSpPr>
        <p:spPr>
          <a:xfrm>
            <a:off x="10482707" y="6501544"/>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Tree>
    <p:extLst>
      <p:ext uri="{BB962C8B-B14F-4D97-AF65-F5344CB8AC3E}">
        <p14:creationId xmlns:p14="http://schemas.microsoft.com/office/powerpoint/2010/main" val="374057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with footer">
    <p:spTree>
      <p:nvGrpSpPr>
        <p:cNvPr id="1" name=""/>
        <p:cNvGrpSpPr/>
        <p:nvPr/>
      </p:nvGrpSpPr>
      <p:grpSpPr>
        <a:xfrm>
          <a:off x="0" y="0"/>
          <a:ext cx="0" cy="0"/>
          <a:chOff x="0" y="0"/>
          <a:chExt cx="0" cy="0"/>
        </a:xfrm>
      </p:grpSpPr>
      <p:sp>
        <p:nvSpPr>
          <p:cNvPr id="3" name="TextBox 2"/>
          <p:cNvSpPr txBox="1"/>
          <p:nvPr userDrawn="1"/>
        </p:nvSpPr>
        <p:spPr>
          <a:xfrm>
            <a:off x="10587014" y="6501544"/>
            <a:ext cx="14460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t>
            </a:r>
            <a:r>
              <a:rPr lang="en-US" sz="1000" dirty="0"/>
              <a:t> </a:t>
            </a:r>
            <a:r>
              <a:rPr lang="en-US" sz="1000" dirty="0">
                <a:solidFill>
                  <a:srgbClr val="0C3E70"/>
                </a:solidFill>
              </a:rPr>
              <a:t>brattle.com</a:t>
            </a:r>
          </a:p>
        </p:txBody>
      </p:sp>
      <p:sp>
        <p:nvSpPr>
          <p:cNvPr id="4" name="Rectangle 3"/>
          <p:cNvSpPr/>
          <p:nvPr userDrawn="1"/>
        </p:nvSpPr>
        <p:spPr>
          <a:xfrm>
            <a:off x="10482707" y="6501544"/>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Title 1"/>
          <p:cNvSpPr>
            <a:spLocks noGrp="1"/>
          </p:cNvSpPr>
          <p:nvPr>
            <p:ph type="ctrTitle"/>
          </p:nvPr>
        </p:nvSpPr>
        <p:spPr>
          <a:xfrm>
            <a:off x="914400" y="2130428"/>
            <a:ext cx="10363200" cy="1470025"/>
          </a:xfrm>
          <a:prstGeom prst="rect">
            <a:avLst/>
          </a:prstGeom>
        </p:spPr>
        <p:txBody>
          <a:bodyPr wrap="square" anchor="ctr" anchorCtr="1">
            <a:noAutofit/>
          </a:bodyPr>
          <a:lstStyle>
            <a:lvl1pPr>
              <a:defRPr lang="en-US" sz="2800" b="1" i="0" baseline="0" dirty="0" smtClean="0">
                <a:solidFill>
                  <a:srgbClr val="00467F"/>
                </a:solidFill>
                <a:latin typeface="Century Gothic"/>
              </a:defRPr>
            </a:lvl1pPr>
          </a:lstStyle>
          <a:p>
            <a:pPr marL="0" lvl="0" algn="l" defTabSz="457200">
              <a:lnSpc>
                <a:spcPts val="2750"/>
              </a:lnSpc>
            </a:pPr>
            <a:r>
              <a:rPr lang="en-US" dirty="0"/>
              <a:t>Click to edit Master title style</a:t>
            </a:r>
          </a:p>
        </p:txBody>
      </p:sp>
    </p:spTree>
    <p:extLst>
      <p:ext uri="{BB962C8B-B14F-4D97-AF65-F5344CB8AC3E}">
        <p14:creationId xmlns:p14="http://schemas.microsoft.com/office/powerpoint/2010/main" val="178477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extBox 2"/>
          <p:cNvSpPr txBox="1"/>
          <p:nvPr userDrawn="1"/>
        </p:nvSpPr>
        <p:spPr>
          <a:xfrm>
            <a:off x="10587014" y="6501544"/>
            <a:ext cx="14460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t>
            </a:r>
            <a:r>
              <a:rPr lang="en-US" sz="1000" dirty="0"/>
              <a:t> </a:t>
            </a:r>
            <a:r>
              <a:rPr lang="en-US" sz="1000" dirty="0">
                <a:solidFill>
                  <a:srgbClr val="0C3E70"/>
                </a:solidFill>
              </a:rPr>
              <a:t>brattle.com</a:t>
            </a:r>
          </a:p>
        </p:txBody>
      </p:sp>
      <p:sp>
        <p:nvSpPr>
          <p:cNvPr id="4" name="Rectangle 3"/>
          <p:cNvSpPr/>
          <p:nvPr userDrawn="1"/>
        </p:nvSpPr>
        <p:spPr>
          <a:xfrm>
            <a:off x="10482707" y="6501544"/>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12" name="Text Placeholder 4"/>
          <p:cNvSpPr>
            <a:spLocks noGrp="1"/>
          </p:cNvSpPr>
          <p:nvPr>
            <p:ph type="body" sz="quarter" idx="10"/>
          </p:nvPr>
        </p:nvSpPr>
        <p:spPr>
          <a:xfrm>
            <a:off x="438919" y="1265172"/>
            <a:ext cx="548640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11"/>
          </p:nvPr>
        </p:nvSpPr>
        <p:spPr>
          <a:xfrm>
            <a:off x="6090331" y="1265172"/>
            <a:ext cx="548640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a:t>Click to edit Master title style</a:t>
            </a:r>
          </a:p>
        </p:txBody>
      </p:sp>
    </p:spTree>
    <p:extLst>
      <p:ext uri="{BB962C8B-B14F-4D97-AF65-F5344CB8AC3E}">
        <p14:creationId xmlns:p14="http://schemas.microsoft.com/office/powerpoint/2010/main" val="73138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Chart on Right">
    <p:spTree>
      <p:nvGrpSpPr>
        <p:cNvPr id="1" name=""/>
        <p:cNvGrpSpPr/>
        <p:nvPr/>
      </p:nvGrpSpPr>
      <p:grpSpPr>
        <a:xfrm>
          <a:off x="0" y="0"/>
          <a:ext cx="0" cy="0"/>
          <a:chOff x="0" y="0"/>
          <a:chExt cx="0" cy="0"/>
        </a:xfrm>
      </p:grpSpPr>
      <p:sp>
        <p:nvSpPr>
          <p:cNvPr id="3" name="TextBox 2"/>
          <p:cNvSpPr txBox="1"/>
          <p:nvPr userDrawn="1"/>
        </p:nvSpPr>
        <p:spPr>
          <a:xfrm>
            <a:off x="10587014" y="6501544"/>
            <a:ext cx="14460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accent2"/>
                </a:solidFill>
              </a:rPr>
              <a:t>|</a:t>
            </a:r>
            <a:r>
              <a:rPr lang="en-US" sz="1000" dirty="0"/>
              <a:t> </a:t>
            </a:r>
            <a:r>
              <a:rPr lang="en-US" sz="1000" dirty="0">
                <a:solidFill>
                  <a:srgbClr val="0C3E70"/>
                </a:solidFill>
              </a:rPr>
              <a:t>brattle.com</a:t>
            </a:r>
          </a:p>
        </p:txBody>
      </p:sp>
      <p:sp>
        <p:nvSpPr>
          <p:cNvPr id="4" name="Rectangle 3"/>
          <p:cNvSpPr/>
          <p:nvPr userDrawn="1"/>
        </p:nvSpPr>
        <p:spPr>
          <a:xfrm>
            <a:off x="10482707" y="6501544"/>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5954640" y="1730606"/>
            <a:ext cx="5608320" cy="3881899"/>
          </a:xfrm>
          <a:prstGeom prst="rect">
            <a:avLst/>
          </a:prstGeom>
        </p:spPr>
        <p:txBody>
          <a:bodyPr>
            <a:normAutofit/>
          </a:bodyPr>
          <a:lstStyle>
            <a:lvl1pPr marL="0" indent="0">
              <a:buNone/>
              <a:defRPr sz="1800" b="1">
                <a:latin typeface="Century Gothic" pitchFamily="34" charset="0"/>
              </a:defRPr>
            </a:lvl1pPr>
          </a:lstStyle>
          <a:p>
            <a:endParaRPr lang="en-US" dirty="0"/>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a:t>Click to edit Master title style</a:t>
            </a:r>
          </a:p>
        </p:txBody>
      </p:sp>
      <p:sp>
        <p:nvSpPr>
          <p:cNvPr id="14" name="Text Placeholder 4"/>
          <p:cNvSpPr>
            <a:spLocks noGrp="1"/>
          </p:cNvSpPr>
          <p:nvPr>
            <p:ph type="body" sz="quarter" idx="10"/>
          </p:nvPr>
        </p:nvSpPr>
        <p:spPr>
          <a:xfrm>
            <a:off x="438919" y="1265172"/>
            <a:ext cx="548640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5581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ltGray">
          <a:xfrm>
            <a:off x="0" y="268"/>
            <a:ext cx="12192000" cy="6857464"/>
          </a:xfrm>
          <a:prstGeom prst="rect">
            <a:avLst/>
          </a:prstGeom>
        </p:spPr>
      </p:pic>
      <p:sp>
        <p:nvSpPr>
          <p:cNvPr id="15" name="Text Placeholder 27"/>
          <p:cNvSpPr txBox="1">
            <a:spLocks/>
          </p:cNvSpPr>
          <p:nvPr/>
        </p:nvSpPr>
        <p:spPr>
          <a:xfrm>
            <a:off x="52277" y="6677998"/>
            <a:ext cx="3412067" cy="201613"/>
          </a:xfrm>
          <a:prstGeom prst="rect">
            <a:avLst/>
          </a:prstGeom>
        </p:spPr>
        <p:txBody>
          <a:bodyPr>
            <a:noAutofit/>
          </a:bodyPr>
          <a:lstStyle>
            <a:lvl1pPr marL="0" indent="0" algn="l" defTabSz="457200" rtl="0" eaLnBrk="1" latinLnBrk="0" hangingPunct="1">
              <a:spcBef>
                <a:spcPct val="20000"/>
              </a:spcBef>
              <a:buFontTx/>
              <a:buNone/>
              <a:defRPr lang="en-US" sz="1000" b="0" i="0" u="none" strike="noStrike" kern="0" spc="100" baseline="30000" smtClean="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900" spc="0" dirty="0">
                <a:solidFill>
                  <a:srgbClr val="CBCCC2"/>
                </a:solidFill>
                <a:latin typeface="CenturyGothic"/>
              </a:rPr>
              <a:t>Copyright © 2017 The Brattle Group, Inc.</a:t>
            </a:r>
          </a:p>
        </p:txBody>
      </p:sp>
    </p:spTree>
    <p:extLst>
      <p:ext uri="{BB962C8B-B14F-4D97-AF65-F5344CB8AC3E}">
        <p14:creationId xmlns:p14="http://schemas.microsoft.com/office/powerpoint/2010/main" val="2404333266"/>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stephanie schwartz\AppData\Local\Temp\wz571c\BRA PPTTemplate_SolidBlue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8"/>
            <a:ext cx="12192000" cy="68574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7"/>
          <p:cNvSpPr txBox="1">
            <a:spLocks/>
          </p:cNvSpPr>
          <p:nvPr/>
        </p:nvSpPr>
        <p:spPr>
          <a:xfrm>
            <a:off x="52277" y="6677998"/>
            <a:ext cx="3412067" cy="201613"/>
          </a:xfrm>
          <a:prstGeom prst="rect">
            <a:avLst/>
          </a:prstGeom>
        </p:spPr>
        <p:txBody>
          <a:bodyPr>
            <a:noAutofit/>
          </a:bodyPr>
          <a:lstStyle>
            <a:lvl1pPr marL="0" indent="0" algn="l" defTabSz="457200" rtl="0" eaLnBrk="1" latinLnBrk="0" hangingPunct="1">
              <a:spcBef>
                <a:spcPct val="20000"/>
              </a:spcBef>
              <a:buFontTx/>
              <a:buNone/>
              <a:defRPr lang="en-US" sz="1000" b="0" i="0" u="none" strike="noStrike" kern="0" spc="100" baseline="30000" smtClean="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900" spc="0" dirty="0">
                <a:solidFill>
                  <a:srgbClr val="CBCCC2"/>
                </a:solidFill>
                <a:latin typeface="CenturyGothic"/>
              </a:rPr>
              <a:t>Copyright © 2017 The Brattle Group, Inc.</a:t>
            </a:r>
          </a:p>
        </p:txBody>
      </p:sp>
    </p:spTree>
    <p:extLst>
      <p:ext uri="{BB962C8B-B14F-4D97-AF65-F5344CB8AC3E}">
        <p14:creationId xmlns:p14="http://schemas.microsoft.com/office/powerpoint/2010/main" val="3147079010"/>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C:\Users\stephanie schwartz\AppData\Local\Temp\wze8ff\BRA PPTTemplate_White Cover 1.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8"/>
            <a:ext cx="12192000" cy="68574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7"/>
          <p:cNvSpPr txBox="1">
            <a:spLocks/>
          </p:cNvSpPr>
          <p:nvPr/>
        </p:nvSpPr>
        <p:spPr>
          <a:xfrm>
            <a:off x="52277" y="6677998"/>
            <a:ext cx="3412067" cy="201613"/>
          </a:xfrm>
          <a:prstGeom prst="rect">
            <a:avLst/>
          </a:prstGeom>
        </p:spPr>
        <p:txBody>
          <a:bodyPr>
            <a:noAutofit/>
          </a:bodyPr>
          <a:lstStyle>
            <a:lvl1pPr marL="0" indent="0" algn="l" defTabSz="457200" rtl="0" eaLnBrk="1" latinLnBrk="0" hangingPunct="1">
              <a:spcBef>
                <a:spcPct val="20000"/>
              </a:spcBef>
              <a:buFontTx/>
              <a:buNone/>
              <a:defRPr lang="en-US" sz="1000" b="0" i="0" u="none" strike="noStrike" kern="0" spc="100" baseline="30000" smtClean="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900" spc="0" dirty="0">
                <a:solidFill>
                  <a:srgbClr val="CBCCC2"/>
                </a:solidFill>
                <a:latin typeface="CenturyGothic"/>
              </a:rPr>
              <a:t>Copyright © 2017 The Brattle Group, Inc.</a:t>
            </a:r>
          </a:p>
        </p:txBody>
      </p:sp>
    </p:spTree>
    <p:extLst>
      <p:ext uri="{BB962C8B-B14F-4D97-AF65-F5344CB8AC3E}">
        <p14:creationId xmlns:p14="http://schemas.microsoft.com/office/powerpoint/2010/main" val="368894186"/>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a:solidFill>
                  <a:srgbClr val="0C3E70">
                    <a:tint val="75000"/>
                  </a:srgbClr>
                </a:solidFill>
              </a:rPr>
              <a:t>Prepared at the Request of Counsel</a:t>
            </a:r>
            <a:endParaRPr lang="en-US" dirty="0">
              <a:solidFill>
                <a:srgbClr val="0C3E7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srgbClr val="0C3E70">
                    <a:tint val="75000"/>
                  </a:srgbClr>
                </a:solidFill>
              </a:rPr>
              <a:t>| BRATTLE.COM</a:t>
            </a:r>
            <a:endParaRPr lang="en-US" dirty="0">
              <a:solidFill>
                <a:srgbClr val="0C3E7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3EF36F2-846B-5B4C-8AAE-65585B5C29D3}" type="slidenum">
              <a:rPr lang="en-US" smtClean="0">
                <a:solidFill>
                  <a:srgbClr val="0C3E70">
                    <a:tint val="75000"/>
                  </a:srgbClr>
                </a:solidFill>
              </a:rPr>
              <a:pPr defTabSz="457200"/>
              <a:t>‹#›</a:t>
            </a:fld>
            <a:endParaRPr lang="en-US" dirty="0">
              <a:solidFill>
                <a:srgbClr val="0C3E70">
                  <a:tint val="75000"/>
                </a:srgbClr>
              </a:solidFill>
            </a:endParaRP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ltGray">
          <a:xfrm>
            <a:off x="0" y="268"/>
            <a:ext cx="12192000" cy="6857464"/>
          </a:xfrm>
          <a:prstGeom prst="rect">
            <a:avLst/>
          </a:prstGeom>
        </p:spPr>
      </p:pic>
    </p:spTree>
    <p:extLst>
      <p:ext uri="{BB962C8B-B14F-4D97-AF65-F5344CB8AC3E}">
        <p14:creationId xmlns:p14="http://schemas.microsoft.com/office/powerpoint/2010/main" val="779824323"/>
      </p:ext>
    </p:extLst>
  </p:cSld>
  <p:clrMap bg1="lt1" tx1="dk1" bg2="lt2" tx2="dk2" accent1="accent1" accent2="accent2" accent3="accent3" accent4="accent4" accent5="accent5" accent6="accent6" hlink="hlink" folHlink="folHlink"/>
  <p:sldLayoutIdLst>
    <p:sldLayoutId id="2147483678" r:id="rId1"/>
    <p:sldLayoutId id="2147483684" r:id="rId2"/>
    <p:sldLayoutId id="2147483679" r:id="rId3"/>
    <p:sldLayoutId id="2147483680" r:id="rId4"/>
    <p:sldLayoutId id="2147483681" r:id="rId5"/>
    <p:sldLayoutId id="2147483682" r:id="rId6"/>
    <p:sldLayoutId id="2147483696" r:id="rId7"/>
    <p:sldLayoutId id="2147483697" r:id="rId8"/>
    <p:sldLayoutId id="2147483698" r:id="rId9"/>
    <p:sldLayoutId id="2147483683" r:id="rId10"/>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Sam.Newell@brattle.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671800" y="632180"/>
            <a:ext cx="7331966" cy="1323439"/>
          </a:xfrm>
        </p:spPr>
        <p:txBody>
          <a:bodyPr/>
          <a:lstStyle/>
          <a:p>
            <a:r>
              <a:rPr lang="en-US" sz="4000" dirty="0"/>
              <a:t>Carbon Pricing in NYISO’s Wholesale Energy Market</a:t>
            </a:r>
            <a:endParaRPr lang="en-US" sz="2400" dirty="0"/>
          </a:p>
        </p:txBody>
      </p:sp>
      <p:sp>
        <p:nvSpPr>
          <p:cNvPr id="11" name="Text Placeholder 10"/>
          <p:cNvSpPr>
            <a:spLocks noGrp="1"/>
          </p:cNvSpPr>
          <p:nvPr>
            <p:ph type="body" sz="quarter" idx="12"/>
          </p:nvPr>
        </p:nvSpPr>
        <p:spPr>
          <a:xfrm>
            <a:off x="2034616" y="2947787"/>
            <a:ext cx="9515629" cy="432115"/>
          </a:xfrm>
        </p:spPr>
        <p:txBody>
          <a:bodyPr/>
          <a:lstStyle/>
          <a:p>
            <a:r>
              <a:rPr lang="en-US" sz="2800" dirty="0"/>
              <a:t>Energy Policy Roundtable in the PJM Footprint</a:t>
            </a:r>
          </a:p>
        </p:txBody>
      </p:sp>
      <p:sp>
        <p:nvSpPr>
          <p:cNvPr id="12" name="Text Placeholder 11"/>
          <p:cNvSpPr>
            <a:spLocks noGrp="1"/>
          </p:cNvSpPr>
          <p:nvPr>
            <p:ph type="body" sz="quarter" idx="13"/>
          </p:nvPr>
        </p:nvSpPr>
        <p:spPr>
          <a:xfrm>
            <a:off x="2034616" y="3892646"/>
            <a:ext cx="4801291" cy="765875"/>
          </a:xfrm>
        </p:spPr>
        <p:txBody>
          <a:bodyPr/>
          <a:lstStyle/>
          <a:p>
            <a:r>
              <a:rPr lang="en-US" sz="2800" dirty="0"/>
              <a:t>Sam Newell</a:t>
            </a:r>
          </a:p>
        </p:txBody>
      </p:sp>
      <p:sp>
        <p:nvSpPr>
          <p:cNvPr id="13" name="Text Placeholder 12"/>
          <p:cNvSpPr>
            <a:spLocks noGrp="1"/>
          </p:cNvSpPr>
          <p:nvPr>
            <p:ph type="body" sz="quarter" idx="14"/>
          </p:nvPr>
        </p:nvSpPr>
        <p:spPr/>
        <p:txBody>
          <a:bodyPr/>
          <a:lstStyle/>
          <a:p>
            <a:r>
              <a:rPr lang="en-US" sz="2400" dirty="0"/>
              <a:t>May 23, 2018</a:t>
            </a:r>
          </a:p>
        </p:txBody>
      </p:sp>
      <p:sp>
        <p:nvSpPr>
          <p:cNvPr id="14" name="Text Placeholder 13"/>
          <p:cNvSpPr>
            <a:spLocks noGrp="1"/>
          </p:cNvSpPr>
          <p:nvPr>
            <p:ph type="body" sz="quarter" idx="15"/>
          </p:nvPr>
        </p:nvSpPr>
        <p:spPr>
          <a:xfrm>
            <a:off x="2034616" y="2629475"/>
            <a:ext cx="4789512" cy="318312"/>
          </a:xfrm>
        </p:spPr>
        <p:txBody>
          <a:bodyPr/>
          <a:lstStyle/>
          <a:p>
            <a:r>
              <a:rPr lang="en-US" sz="2400" dirty="0"/>
              <a:t>Presented to</a:t>
            </a:r>
          </a:p>
        </p:txBody>
      </p:sp>
      <p:sp>
        <p:nvSpPr>
          <p:cNvPr id="15" name="Text Placeholder 14"/>
          <p:cNvSpPr>
            <a:spLocks noGrp="1"/>
          </p:cNvSpPr>
          <p:nvPr>
            <p:ph type="body" sz="quarter" idx="16"/>
          </p:nvPr>
        </p:nvSpPr>
        <p:spPr/>
        <p:txBody>
          <a:bodyPr/>
          <a:lstStyle/>
          <a:p>
            <a:r>
              <a:rPr lang="en-US" sz="2400" dirty="0"/>
              <a:t>Presented by</a:t>
            </a:r>
          </a:p>
        </p:txBody>
      </p:sp>
      <p:sp>
        <p:nvSpPr>
          <p:cNvPr id="2" name="Text Placeholder 1"/>
          <p:cNvSpPr>
            <a:spLocks noGrp="1"/>
          </p:cNvSpPr>
          <p:nvPr>
            <p:ph type="body" sz="quarter" idx="11"/>
          </p:nvPr>
        </p:nvSpPr>
        <p:spPr/>
        <p:txBody>
          <a:bodyPr/>
          <a:lstStyle/>
          <a:p>
            <a:r>
              <a:rPr lang="en-US" sz="2800" dirty="0"/>
              <a:t>And applicability to multi-state RTO markets</a:t>
            </a:r>
          </a:p>
          <a:p>
            <a:endParaRPr lang="en-US" dirty="0"/>
          </a:p>
        </p:txBody>
      </p:sp>
    </p:spTree>
    <p:extLst>
      <p:ext uri="{BB962C8B-B14F-4D97-AF65-F5344CB8AC3E}">
        <p14:creationId xmlns:p14="http://schemas.microsoft.com/office/powerpoint/2010/main" val="353574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254338" y="2198911"/>
            <a:ext cx="5105324" cy="4219473"/>
          </a:xfrm>
          <a:prstGeom prst="roundRect">
            <a:avLst/>
          </a:prstGeom>
          <a:solidFill>
            <a:schemeClr val="accent1">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808892" y="2200900"/>
            <a:ext cx="5099539" cy="4217484"/>
          </a:xfrm>
          <a:prstGeom prst="roundRect">
            <a:avLst/>
          </a:prstGeom>
          <a:solidFill>
            <a:schemeClr val="accent1">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1156188" y="2222662"/>
            <a:ext cx="4902757" cy="3538352"/>
          </a:xfrm>
        </p:spPr>
        <p:txBody>
          <a:bodyPr/>
          <a:lstStyle/>
          <a:p>
            <a:r>
              <a:rPr lang="en-US" sz="2400" dirty="0"/>
              <a:t>Option 1: External transactions compete on a </a:t>
            </a:r>
            <a:r>
              <a:rPr lang="en-US" sz="2400" u="sng" dirty="0"/>
              <a:t>s</a:t>
            </a:r>
            <a:r>
              <a:rPr lang="en-US" sz="2400" i="1" u="sng" dirty="0"/>
              <a:t>tatus-quo</a:t>
            </a:r>
            <a:r>
              <a:rPr lang="en-US" sz="2400" dirty="0"/>
              <a:t> basis</a:t>
            </a:r>
          </a:p>
          <a:p>
            <a:pPr lvl="1">
              <a:spcBef>
                <a:spcPts val="400"/>
              </a:spcBef>
            </a:pPr>
            <a:r>
              <a:rPr lang="en-US" sz="2400" dirty="0"/>
              <a:t>Consistent with objective to </a:t>
            </a:r>
            <a:br>
              <a:rPr lang="en-US" sz="2400" dirty="0"/>
            </a:br>
            <a:r>
              <a:rPr lang="en-US" sz="2400" u="sng" dirty="0"/>
              <a:t>reduce internal emissions</a:t>
            </a:r>
            <a:r>
              <a:rPr lang="en-US" sz="2400" dirty="0"/>
              <a:t> </a:t>
            </a:r>
            <a:br>
              <a:rPr lang="en-US" sz="2400" dirty="0"/>
            </a:br>
            <a:r>
              <a:rPr lang="en-US" sz="2400" dirty="0"/>
              <a:t>w/o imposing NY’s view of externalities on trade</a:t>
            </a:r>
          </a:p>
          <a:p>
            <a:pPr lvl="1">
              <a:spcBef>
                <a:spcPts val="400"/>
              </a:spcBef>
            </a:pPr>
            <a:r>
              <a:rPr lang="en-US" sz="2400" dirty="0"/>
              <a:t>Imports/exports unchanged</a:t>
            </a:r>
          </a:p>
          <a:p>
            <a:pPr lvl="1">
              <a:spcBef>
                <a:spcPts val="400"/>
              </a:spcBef>
            </a:pPr>
            <a:r>
              <a:rPr lang="en-US" sz="2400" dirty="0"/>
              <a:t>Relatively simple and transparent</a:t>
            </a:r>
          </a:p>
        </p:txBody>
      </p:sp>
      <p:sp>
        <p:nvSpPr>
          <p:cNvPr id="6" name="Text Placeholder 5"/>
          <p:cNvSpPr>
            <a:spLocks noGrp="1"/>
          </p:cNvSpPr>
          <p:nvPr>
            <p:ph type="body" sz="quarter" idx="11"/>
          </p:nvPr>
        </p:nvSpPr>
        <p:spPr>
          <a:xfrm>
            <a:off x="6645124" y="2198911"/>
            <a:ext cx="4929477" cy="3562103"/>
          </a:xfrm>
        </p:spPr>
        <p:txBody>
          <a:bodyPr/>
          <a:lstStyle/>
          <a:p>
            <a:pPr>
              <a:spcBef>
                <a:spcPts val="1200"/>
              </a:spcBef>
            </a:pPr>
            <a:r>
              <a:rPr lang="en-US" sz="2400" dirty="0"/>
              <a:t>Option 2: External transactions compete on a </a:t>
            </a:r>
            <a:r>
              <a:rPr lang="en-US" sz="2400" i="1" u="sng" dirty="0"/>
              <a:t>green-power</a:t>
            </a:r>
            <a:r>
              <a:rPr lang="en-US" sz="2400" dirty="0"/>
              <a:t> basis</a:t>
            </a:r>
          </a:p>
          <a:p>
            <a:pPr lvl="1">
              <a:spcBef>
                <a:spcPts val="0"/>
              </a:spcBef>
            </a:pPr>
            <a:r>
              <a:rPr lang="en-US" sz="2400" dirty="0"/>
              <a:t>Consistent with an objective to </a:t>
            </a:r>
            <a:br>
              <a:rPr lang="en-US" sz="2400" dirty="0"/>
            </a:br>
            <a:r>
              <a:rPr lang="en-US" sz="2400" u="sng" dirty="0"/>
              <a:t>reduce global emissions with serving NY load (and using NY gen)</a:t>
            </a:r>
            <a:r>
              <a:rPr lang="en-US" sz="2400" dirty="0"/>
              <a:t>, when cost effective given externalities</a:t>
            </a:r>
          </a:p>
          <a:p>
            <a:pPr lvl="1">
              <a:spcBef>
                <a:spcPts val="0"/>
              </a:spcBef>
            </a:pPr>
            <a:r>
              <a:rPr lang="en-US" sz="2400" dirty="0"/>
              <a:t>Approach used in CA, Ontario, Quebec</a:t>
            </a:r>
          </a:p>
          <a:p>
            <a:pPr lvl="1">
              <a:spcBef>
                <a:spcPts val="0"/>
              </a:spcBef>
            </a:pPr>
            <a:r>
              <a:rPr lang="en-US" sz="2400" dirty="0"/>
              <a:t>Rates difficult to determine and benefits may be moderate</a:t>
            </a:r>
          </a:p>
          <a:p>
            <a:pPr lvl="1">
              <a:spcBef>
                <a:spcPts val="1800"/>
              </a:spcBef>
            </a:pPr>
            <a:endParaRPr lang="en-US" dirty="0"/>
          </a:p>
        </p:txBody>
      </p:sp>
      <p:sp>
        <p:nvSpPr>
          <p:cNvPr id="2" name="Title 1"/>
          <p:cNvSpPr>
            <a:spLocks noGrp="1"/>
          </p:cNvSpPr>
          <p:nvPr>
            <p:ph type="title"/>
          </p:nvPr>
        </p:nvSpPr>
        <p:spPr/>
        <p:txBody>
          <a:bodyPr/>
          <a:lstStyle/>
          <a:p>
            <a:r>
              <a:rPr lang="en-US" dirty="0"/>
              <a:t>Two Approaches to Preventing Distortions </a:t>
            </a:r>
          </a:p>
        </p:txBody>
      </p:sp>
      <p:sp>
        <p:nvSpPr>
          <p:cNvPr id="4" name="Rectangle 30"/>
          <p:cNvSpPr/>
          <p:nvPr/>
        </p:nvSpPr>
        <p:spPr>
          <a:xfrm>
            <a:off x="601801" y="1341171"/>
            <a:ext cx="10972800" cy="51858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chemeClr val="bg1"/>
                </a:solidFill>
              </a:rPr>
              <a:t>Need to re-level the playing field to prevent distortions, in one of two ways</a:t>
            </a:r>
            <a:endParaRPr lang="en-US" sz="2400" b="1" u="sng" dirty="0">
              <a:solidFill>
                <a:schemeClr val="bg1"/>
              </a:solidFill>
            </a:endParaRPr>
          </a:p>
        </p:txBody>
      </p:sp>
    </p:spTree>
    <p:extLst>
      <p:ext uri="{BB962C8B-B14F-4D97-AF65-F5344CB8AC3E}">
        <p14:creationId xmlns:p14="http://schemas.microsoft.com/office/powerpoint/2010/main" val="254761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775" y="1375979"/>
            <a:ext cx="8467809" cy="4785248"/>
          </a:xfrm>
          <a:prstGeom prst="rect">
            <a:avLst/>
          </a:prstGeom>
        </p:spPr>
      </p:pic>
      <p:sp>
        <p:nvSpPr>
          <p:cNvPr id="2" name="Title 1"/>
          <p:cNvSpPr>
            <a:spLocks noGrp="1"/>
          </p:cNvSpPr>
          <p:nvPr>
            <p:ph type="title"/>
          </p:nvPr>
        </p:nvSpPr>
        <p:spPr>
          <a:xfrm>
            <a:off x="1975353" y="634324"/>
            <a:ext cx="8573897" cy="530352"/>
          </a:xfrm>
        </p:spPr>
        <p:txBody>
          <a:bodyPr/>
          <a:lstStyle/>
          <a:p>
            <a:r>
              <a:rPr lang="en-US" dirty="0"/>
              <a:t>Leakage in an RTO with Multiple Carbon Regimes</a:t>
            </a:r>
          </a:p>
        </p:txBody>
      </p:sp>
      <p:sp>
        <p:nvSpPr>
          <p:cNvPr id="8" name="TextBox 7"/>
          <p:cNvSpPr txBox="1"/>
          <p:nvPr/>
        </p:nvSpPr>
        <p:spPr>
          <a:xfrm>
            <a:off x="7283450" y="1763157"/>
            <a:ext cx="1524000" cy="369332"/>
          </a:xfrm>
          <a:prstGeom prst="rect">
            <a:avLst/>
          </a:prstGeom>
          <a:noFill/>
        </p:spPr>
        <p:txBody>
          <a:bodyPr wrap="square" rtlCol="0">
            <a:spAutoFit/>
          </a:bodyPr>
          <a:lstStyle/>
          <a:p>
            <a:r>
              <a:rPr lang="en-US" b="1" dirty="0">
                <a:solidFill>
                  <a:schemeClr val="accent2">
                    <a:lumMod val="50000"/>
                  </a:schemeClr>
                </a:solidFill>
              </a:rPr>
              <a:t>PJM Footprint</a:t>
            </a:r>
          </a:p>
        </p:txBody>
      </p:sp>
      <p:sp>
        <p:nvSpPr>
          <p:cNvPr id="25" name="TextBox 5"/>
          <p:cNvSpPr txBox="1"/>
          <p:nvPr/>
        </p:nvSpPr>
        <p:spPr>
          <a:xfrm>
            <a:off x="7877174" y="2505075"/>
            <a:ext cx="1533526" cy="369332"/>
          </a:xfrm>
          <a:prstGeom prst="rect">
            <a:avLst/>
          </a:prstGeom>
          <a:noFill/>
        </p:spPr>
        <p:txBody>
          <a:bodyPr wrap="square" rtlCol="0">
            <a:spAutoFit/>
          </a:bodyPr>
          <a:lstStyle/>
          <a:p>
            <a:r>
              <a:rPr lang="en-US" b="1" dirty="0">
                <a:solidFill>
                  <a:schemeClr val="tx2"/>
                </a:solidFill>
              </a:rPr>
              <a:t>Current RGGI</a:t>
            </a:r>
          </a:p>
        </p:txBody>
      </p:sp>
      <p:cxnSp>
        <p:nvCxnSpPr>
          <p:cNvPr id="26" name="Straight Arrow Connector 6"/>
          <p:cNvCxnSpPr/>
          <p:nvPr/>
        </p:nvCxnSpPr>
        <p:spPr>
          <a:xfrm flipH="1">
            <a:off x="8886825" y="2800353"/>
            <a:ext cx="95250" cy="37147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11"/>
          <p:cNvCxnSpPr/>
          <p:nvPr/>
        </p:nvCxnSpPr>
        <p:spPr>
          <a:xfrm>
            <a:off x="9172575" y="2800352"/>
            <a:ext cx="317414" cy="37147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8" name="TextBox 15"/>
          <p:cNvSpPr txBox="1"/>
          <p:nvPr/>
        </p:nvSpPr>
        <p:spPr>
          <a:xfrm>
            <a:off x="9725025" y="4600578"/>
            <a:ext cx="1146354" cy="646331"/>
          </a:xfrm>
          <a:prstGeom prst="rect">
            <a:avLst/>
          </a:prstGeom>
          <a:noFill/>
        </p:spPr>
        <p:txBody>
          <a:bodyPr wrap="square" rtlCol="0">
            <a:spAutoFit/>
          </a:bodyPr>
          <a:lstStyle/>
          <a:p>
            <a:r>
              <a:rPr lang="en-US" b="1" dirty="0">
                <a:solidFill>
                  <a:schemeClr val="tx2"/>
                </a:solidFill>
              </a:rPr>
              <a:t>Future</a:t>
            </a:r>
          </a:p>
          <a:p>
            <a:r>
              <a:rPr lang="en-US" b="1" dirty="0">
                <a:solidFill>
                  <a:schemeClr val="tx2"/>
                </a:solidFill>
              </a:rPr>
              <a:t>RGGI</a:t>
            </a:r>
          </a:p>
        </p:txBody>
      </p:sp>
      <p:cxnSp>
        <p:nvCxnSpPr>
          <p:cNvPr id="29" name="Straight Arrow Connector 16"/>
          <p:cNvCxnSpPr/>
          <p:nvPr/>
        </p:nvCxnSpPr>
        <p:spPr>
          <a:xfrm flipH="1" flipV="1">
            <a:off x="8886825" y="4724403"/>
            <a:ext cx="800100" cy="15103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0" name="Straight Arrow Connector 18"/>
          <p:cNvCxnSpPr/>
          <p:nvPr/>
        </p:nvCxnSpPr>
        <p:spPr>
          <a:xfrm flipV="1">
            <a:off x="10067925" y="3295650"/>
            <a:ext cx="95250" cy="130492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54551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 Information</a:t>
            </a:r>
          </a:p>
        </p:txBody>
      </p:sp>
      <p:sp>
        <p:nvSpPr>
          <p:cNvPr id="3" name="Text Placeholder 8"/>
          <p:cNvSpPr txBox="1">
            <a:spLocks/>
          </p:cNvSpPr>
          <p:nvPr/>
        </p:nvSpPr>
        <p:spPr>
          <a:xfrm>
            <a:off x="3936024" y="1597224"/>
            <a:ext cx="4494212" cy="13176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lang="en-US" sz="2200" b="1" kern="1200" dirty="0" smtClean="0">
                <a:solidFill>
                  <a:srgbClr val="5D6368"/>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b="0" kern="1200" dirty="0" smtClean="0">
                <a:solidFill>
                  <a:srgbClr val="5D6368"/>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rgbClr val="5D6368"/>
                </a:solidFill>
                <a:latin typeface="+mn-lt"/>
                <a:ea typeface="+mn-ea"/>
                <a:cs typeface="+mn-cs"/>
              </a:defRPr>
            </a:lvl3pPr>
            <a:lvl4pPr marL="1600200" indent="-228600" algn="l" defTabSz="914400" rtl="0" eaLnBrk="1" latinLnBrk="0" hangingPunct="1">
              <a:spcBef>
                <a:spcPct val="20000"/>
              </a:spcBef>
              <a:buClr>
                <a:srgbClr val="71ADB6"/>
              </a:buClr>
              <a:buSzPct val="80000"/>
              <a:buFont typeface="Arial" pitchFamily="34" charset="0"/>
              <a:buChar char="♦"/>
              <a:defRPr sz="2000" kern="1200">
                <a:solidFill>
                  <a:srgbClr val="5D6368"/>
                </a:solidFill>
                <a:latin typeface="+mn-lt"/>
                <a:ea typeface="+mn-ea"/>
                <a:cs typeface="+mn-cs"/>
              </a:defRPr>
            </a:lvl4pPr>
            <a:lvl5pPr marL="2057400" indent="-228600" algn="l" defTabSz="914400" rtl="0" eaLnBrk="1" latinLnBrk="0" hangingPunct="1">
              <a:spcBef>
                <a:spcPct val="20000"/>
              </a:spcBef>
              <a:buClr>
                <a:srgbClr val="71ADB6"/>
              </a:buClr>
              <a:buFont typeface="Arial" pitchFamily="34" charset="0"/>
              <a:buChar char="•"/>
              <a:defRPr sz="2000" kern="1200">
                <a:solidFill>
                  <a:srgbClr val="5D63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buNone/>
              <a:defRPr/>
            </a:pPr>
            <a:r>
              <a:rPr lang="en-US" sz="1800" kern="0" cap="all" dirty="0">
                <a:solidFill>
                  <a:srgbClr val="00467F"/>
                </a:solidFill>
              </a:rPr>
              <a:t>Sam Newell</a:t>
            </a:r>
          </a:p>
          <a:p>
            <a:pPr marL="0" indent="0">
              <a:lnSpc>
                <a:spcPct val="80000"/>
              </a:lnSpc>
              <a:spcBef>
                <a:spcPts val="600"/>
              </a:spcBef>
              <a:buNone/>
              <a:defRPr/>
            </a:pPr>
            <a:r>
              <a:rPr lang="en-US" sz="1600" b="0" kern="0" dirty="0">
                <a:solidFill>
                  <a:srgbClr val="302F35"/>
                </a:solidFill>
              </a:rPr>
              <a:t>Principal</a:t>
            </a:r>
            <a:r>
              <a:rPr lang="en-US" sz="1600" b="0" i="1" kern="0" dirty="0">
                <a:solidFill>
                  <a:schemeClr val="bg1">
                    <a:lumMod val="50000"/>
                  </a:schemeClr>
                </a:solidFill>
              </a:rPr>
              <a:t> </a:t>
            </a:r>
            <a:r>
              <a:rPr lang="en-US" sz="1600" b="0" kern="0">
                <a:solidFill>
                  <a:srgbClr val="71ADB6"/>
                </a:solidFill>
                <a:cs typeface="Arial"/>
              </a:rPr>
              <a:t>│</a:t>
            </a:r>
            <a:r>
              <a:rPr lang="en-US" sz="1600" b="0" i="1" kern="0">
                <a:solidFill>
                  <a:schemeClr val="bg1">
                    <a:lumMod val="50000"/>
                  </a:schemeClr>
                </a:solidFill>
                <a:cs typeface="Arial"/>
              </a:rPr>
              <a:t> </a:t>
            </a:r>
            <a:r>
              <a:rPr lang="en-US" sz="1600" b="0" kern="0">
                <a:solidFill>
                  <a:srgbClr val="302F35"/>
                </a:solidFill>
                <a:cs typeface="Arial"/>
              </a:rPr>
              <a:t>Boston</a:t>
            </a:r>
            <a:endParaRPr lang="en-US" sz="1600" b="0" kern="0" dirty="0">
              <a:solidFill>
                <a:srgbClr val="302F35"/>
              </a:solidFill>
              <a:cs typeface="Arial"/>
            </a:endParaRPr>
          </a:p>
          <a:p>
            <a:pPr marL="0" indent="0">
              <a:lnSpc>
                <a:spcPct val="80000"/>
              </a:lnSpc>
              <a:spcBef>
                <a:spcPts val="600"/>
              </a:spcBef>
              <a:buNone/>
              <a:defRPr/>
            </a:pPr>
            <a:r>
              <a:rPr lang="en-US" sz="1600" b="0" kern="0" dirty="0">
                <a:solidFill>
                  <a:srgbClr val="302F35"/>
                </a:solidFill>
                <a:cs typeface="Arial"/>
                <a:hlinkClick r:id="rId3"/>
              </a:rPr>
              <a:t>Sam.Newell@brattle.com</a:t>
            </a:r>
            <a:r>
              <a:rPr lang="en-US" sz="1600" b="0" kern="0" dirty="0">
                <a:solidFill>
                  <a:srgbClr val="302F35"/>
                </a:solidFill>
                <a:cs typeface="Arial"/>
              </a:rPr>
              <a:t> </a:t>
            </a:r>
          </a:p>
          <a:p>
            <a:pPr marL="0" indent="0">
              <a:lnSpc>
                <a:spcPct val="80000"/>
              </a:lnSpc>
              <a:spcBef>
                <a:spcPts val="600"/>
              </a:spcBef>
              <a:buNone/>
              <a:defRPr/>
            </a:pPr>
            <a:r>
              <a:rPr lang="en-US" sz="1600" b="0" kern="0" dirty="0">
                <a:solidFill>
                  <a:srgbClr val="302F35"/>
                </a:solidFill>
                <a:cs typeface="Arial"/>
              </a:rPr>
              <a:t>+1.617.864.7900</a:t>
            </a:r>
          </a:p>
          <a:p>
            <a:pPr marL="0" indent="0">
              <a:spcBef>
                <a:spcPts val="0"/>
              </a:spcBef>
              <a:buNone/>
              <a:defRPr/>
            </a:pPr>
            <a:endParaRPr lang="en-US" sz="1800" b="0" kern="0" dirty="0">
              <a:solidFill>
                <a:srgbClr val="0C3E70"/>
              </a:solidFill>
            </a:endParaRPr>
          </a:p>
        </p:txBody>
      </p:sp>
      <p:sp>
        <p:nvSpPr>
          <p:cNvPr id="5" name="TextBox 4"/>
          <p:cNvSpPr txBox="1"/>
          <p:nvPr/>
        </p:nvSpPr>
        <p:spPr>
          <a:xfrm>
            <a:off x="1989969" y="3379362"/>
            <a:ext cx="8229600" cy="2839879"/>
          </a:xfrm>
          <a:prstGeom prst="rect">
            <a:avLst/>
          </a:prstGeom>
          <a:noFill/>
        </p:spPr>
        <p:txBody>
          <a:bodyPr wrap="square" rtlCol="0">
            <a:noAutofit/>
          </a:bodyPr>
          <a:lstStyle/>
          <a:p>
            <a:pPr algn="just"/>
            <a:r>
              <a:rPr lang="en-US" sz="1400" dirty="0"/>
              <a:t>Dr. Samuel Newell, a Principal of The Brattle Group, is an economist and engineer with 20 years of experience consulting to the electricity industry.  His expertise is in the design and analysis of wholesale electricity markets and in the evaluation of energy/environmental policies and investments, including in systems with high penetration of variable energy resources.  He supports clients in regulatory, litigation, and business strategy matters involving wholesale market design, contract disputes, generation asset valuation, benefit-cost analysis of transmission enhancements, the development of wholesale demand response programs, and integrated resource planning.  He frequently provides testimony and expert reports to RTOs, state regulatory commissions, and the FERC and has testified before the American Arbitration Association. </a:t>
            </a:r>
          </a:p>
          <a:p>
            <a:pPr algn="just"/>
            <a:r>
              <a:rPr lang="en-US" sz="1400" dirty="0"/>
              <a:t> </a:t>
            </a:r>
          </a:p>
          <a:p>
            <a:pPr algn="just"/>
            <a:r>
              <a:rPr lang="en-US" sz="1400" dirty="0"/>
              <a:t>Dr. Newell earned a Ph.D. in Technology Management &amp; Policy from MIT, an M.S. in Materials Science &amp; Engineering from Stanford University, and a B.A. in Chemistry &amp; Physics from Harvard. Prior to joining Brattle, Dr. Newell was Director of the Transmission Service at Cambridge Energy Research Associates. </a:t>
            </a:r>
          </a:p>
        </p:txBody>
      </p:sp>
      <p:sp>
        <p:nvSpPr>
          <p:cNvPr id="7" name="Text Box 5"/>
          <p:cNvSpPr txBox="1">
            <a:spLocks noChangeArrowheads="1"/>
          </p:cNvSpPr>
          <p:nvPr/>
        </p:nvSpPr>
        <p:spPr bwMode="auto">
          <a:xfrm>
            <a:off x="1980919" y="6282595"/>
            <a:ext cx="81438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Clr>
                <a:sysClr val="window" lastClr="FFFFFF"/>
              </a:buClr>
              <a:defRPr/>
            </a:pPr>
            <a:r>
              <a:rPr lang="en-US" sz="1000" kern="0" dirty="0">
                <a:solidFill>
                  <a:srgbClr val="5D6368"/>
                </a:solidFill>
              </a:rPr>
              <a:t>The views expressed in this presentation are strictly those of the presenter(s) and do not necessarily state or reflect the views of The Brattle Group.</a:t>
            </a:r>
          </a:p>
        </p:txBody>
      </p:sp>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72" r="31802" b="17485"/>
          <a:stretch/>
        </p:blipFill>
        <p:spPr bwMode="auto">
          <a:xfrm>
            <a:off x="2032281" y="1340999"/>
            <a:ext cx="157752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38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About Brattle</a:t>
            </a:r>
          </a:p>
        </p:txBody>
      </p:sp>
      <p:sp>
        <p:nvSpPr>
          <p:cNvPr id="2" name="Text Placeholder 1"/>
          <p:cNvSpPr>
            <a:spLocks noGrp="1"/>
          </p:cNvSpPr>
          <p:nvPr>
            <p:ph type="body" sz="quarter" idx="14"/>
          </p:nvPr>
        </p:nvSpPr>
        <p:spPr/>
        <p:txBody>
          <a:bodyPr/>
          <a:lstStyle/>
          <a:p>
            <a:r>
              <a:rPr lang="en-US" dirty="0"/>
              <a:t>The Brattle Group provides consulting and expert testimony in economics, finance, and regulation to corporations, law firms, and governments around the world. We aim for the highest level of client service and quality in our industry.</a:t>
            </a:r>
          </a:p>
          <a:p>
            <a:r>
              <a:rPr lang="en-US" dirty="0"/>
              <a:t> </a:t>
            </a:r>
          </a:p>
          <a:p>
            <a:r>
              <a:rPr lang="en-US" dirty="0"/>
              <a:t>We are distinguished by our credibility and the clarity of our insights, which arise from the stature of our experts, affiliations with leading international academics and industry specialists, and thoughtful, timely, and transparent work. Our clients value our commitment to providing clear, independent results that withstand critical review. </a:t>
            </a:r>
          </a:p>
        </p:txBody>
      </p:sp>
    </p:spTree>
    <p:extLst>
      <p:ext uri="{BB962C8B-B14F-4D97-AF65-F5344CB8AC3E}">
        <p14:creationId xmlns:p14="http://schemas.microsoft.com/office/powerpoint/2010/main" val="104505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Practices</a:t>
            </a:r>
          </a:p>
        </p:txBody>
      </p:sp>
      <p:grpSp>
        <p:nvGrpSpPr>
          <p:cNvPr id="4" name="Group 3"/>
          <p:cNvGrpSpPr/>
          <p:nvPr/>
        </p:nvGrpSpPr>
        <p:grpSpPr>
          <a:xfrm>
            <a:off x="2128625" y="1164676"/>
            <a:ext cx="7919151" cy="5613995"/>
            <a:chOff x="796224" y="1522942"/>
            <a:chExt cx="7649365" cy="5458359"/>
          </a:xfrm>
        </p:grpSpPr>
        <p:sp>
          <p:nvSpPr>
            <p:cNvPr id="5" name="TextBox 4"/>
            <p:cNvSpPr txBox="1"/>
            <p:nvPr userDrawn="1"/>
          </p:nvSpPr>
          <p:spPr>
            <a:xfrm>
              <a:off x="965834" y="1530214"/>
              <a:ext cx="2286000" cy="4304627"/>
            </a:xfrm>
            <a:prstGeom prst="rect">
              <a:avLst/>
            </a:prstGeom>
            <a:noFill/>
          </p:spPr>
          <p:txBody>
            <a:bodyPr wrap="square" rtlCol="0">
              <a:spAutoFit/>
            </a:bodyPr>
            <a:lstStyle/>
            <a:p>
              <a:pPr>
                <a:spcAft>
                  <a:spcPts val="300"/>
                </a:spcAft>
              </a:pPr>
              <a:r>
                <a:rPr lang="en-US" sz="1600" b="1" spc="100" dirty="0">
                  <a:solidFill>
                    <a:schemeClr val="tx2"/>
                  </a:solidFill>
                </a:rPr>
                <a:t>ENERGY &amp; UTILITIES</a:t>
              </a:r>
            </a:p>
            <a:p>
              <a:pPr marL="1588" lvl="1">
                <a:lnSpc>
                  <a:spcPct val="110000"/>
                </a:lnSpc>
              </a:pPr>
              <a:r>
                <a:rPr lang="en-US" sz="1400" dirty="0">
                  <a:solidFill>
                    <a:srgbClr val="292828"/>
                  </a:solidFill>
                </a:rPr>
                <a:t>Competition &amp; Market </a:t>
              </a:r>
            </a:p>
            <a:p>
              <a:pPr marL="1588" lvl="1">
                <a:lnSpc>
                  <a:spcPct val="90000"/>
                </a:lnSpc>
              </a:pPr>
              <a:r>
                <a:rPr lang="en-US" sz="1400" dirty="0">
                  <a:solidFill>
                    <a:srgbClr val="292828"/>
                  </a:solidFill>
                </a:rPr>
                <a:t>   Manipulation </a:t>
              </a:r>
            </a:p>
            <a:p>
              <a:pPr marL="1588" lvl="1">
                <a:lnSpc>
                  <a:spcPct val="110000"/>
                </a:lnSpc>
              </a:pPr>
              <a:r>
                <a:rPr lang="en-US" sz="1400" dirty="0">
                  <a:solidFill>
                    <a:srgbClr val="292828"/>
                  </a:solidFill>
                </a:rPr>
                <a:t>Distributed Energy </a:t>
              </a:r>
            </a:p>
            <a:p>
              <a:pPr marL="1588" lvl="1">
                <a:lnSpc>
                  <a:spcPct val="90000"/>
                </a:lnSpc>
              </a:pPr>
              <a:r>
                <a:rPr lang="en-US" sz="1400" dirty="0">
                  <a:solidFill>
                    <a:srgbClr val="292828"/>
                  </a:solidFill>
                </a:rPr>
                <a:t>   Resources </a:t>
              </a:r>
            </a:p>
            <a:p>
              <a:pPr marL="1588" lvl="1">
                <a:lnSpc>
                  <a:spcPct val="110000"/>
                </a:lnSpc>
              </a:pPr>
              <a:r>
                <a:rPr lang="en-US" sz="1400" dirty="0">
                  <a:solidFill>
                    <a:srgbClr val="292828"/>
                  </a:solidFill>
                </a:rPr>
                <a:t>Electric Transmission </a:t>
              </a:r>
            </a:p>
            <a:p>
              <a:pPr marL="1588" lvl="1">
                <a:lnSpc>
                  <a:spcPct val="110000"/>
                </a:lnSpc>
              </a:pPr>
              <a:r>
                <a:rPr lang="en-US" sz="1400" dirty="0">
                  <a:solidFill>
                    <a:srgbClr val="292828"/>
                  </a:solidFill>
                </a:rPr>
                <a:t>Electricity Market Modeling </a:t>
              </a:r>
            </a:p>
            <a:p>
              <a:pPr marL="1588" lvl="1">
                <a:lnSpc>
                  <a:spcPct val="90000"/>
                </a:lnSpc>
              </a:pPr>
              <a:r>
                <a:rPr lang="en-US" sz="1400" dirty="0">
                  <a:solidFill>
                    <a:srgbClr val="292828"/>
                  </a:solidFill>
                </a:rPr>
                <a:t>   &amp; Resource Planning </a:t>
              </a:r>
            </a:p>
            <a:p>
              <a:pPr marL="1588" lvl="1">
                <a:lnSpc>
                  <a:spcPct val="110000"/>
                </a:lnSpc>
              </a:pPr>
              <a:r>
                <a:rPr lang="en-US" sz="1400" dirty="0">
                  <a:solidFill>
                    <a:srgbClr val="292828"/>
                  </a:solidFill>
                </a:rPr>
                <a:t>Energy Litigation</a:t>
              </a:r>
            </a:p>
            <a:p>
              <a:pPr marL="1588" lvl="1">
                <a:lnSpc>
                  <a:spcPct val="110000"/>
                </a:lnSpc>
              </a:pPr>
              <a:r>
                <a:rPr lang="en-US" sz="1400" dirty="0">
                  <a:solidFill>
                    <a:srgbClr val="292828"/>
                  </a:solidFill>
                </a:rPr>
                <a:t>Environmental Policy, Planning</a:t>
              </a:r>
            </a:p>
            <a:p>
              <a:pPr marL="1588" lvl="1">
                <a:lnSpc>
                  <a:spcPct val="90000"/>
                </a:lnSpc>
              </a:pPr>
              <a:r>
                <a:rPr lang="en-US" sz="1400" dirty="0">
                  <a:solidFill>
                    <a:srgbClr val="292828"/>
                  </a:solidFill>
                </a:rPr>
                <a:t>   and Compliance</a:t>
              </a:r>
            </a:p>
            <a:p>
              <a:pPr marL="1588" lvl="1">
                <a:lnSpc>
                  <a:spcPct val="110000"/>
                </a:lnSpc>
              </a:pPr>
              <a:r>
                <a:rPr lang="en-US" sz="1400" dirty="0">
                  <a:solidFill>
                    <a:srgbClr val="292828"/>
                  </a:solidFill>
                </a:rPr>
                <a:t>Finance and Ratemaking </a:t>
              </a:r>
            </a:p>
            <a:p>
              <a:pPr marL="1588" lvl="1">
                <a:lnSpc>
                  <a:spcPct val="110000"/>
                </a:lnSpc>
              </a:pPr>
              <a:r>
                <a:rPr lang="en-US" sz="1400" dirty="0">
                  <a:solidFill>
                    <a:srgbClr val="292828"/>
                  </a:solidFill>
                </a:rPr>
                <a:t>Gas/Electric Coordination </a:t>
              </a:r>
            </a:p>
            <a:p>
              <a:pPr marL="1588" lvl="1">
                <a:lnSpc>
                  <a:spcPct val="110000"/>
                </a:lnSpc>
              </a:pPr>
              <a:r>
                <a:rPr lang="en-US" sz="1400" dirty="0">
                  <a:solidFill>
                    <a:srgbClr val="292828"/>
                  </a:solidFill>
                </a:rPr>
                <a:t>Market Design  </a:t>
              </a:r>
            </a:p>
            <a:p>
              <a:pPr marL="1588" lvl="1">
                <a:lnSpc>
                  <a:spcPct val="110000"/>
                </a:lnSpc>
              </a:pPr>
              <a:r>
                <a:rPr lang="en-US" sz="1400" dirty="0">
                  <a:solidFill>
                    <a:srgbClr val="292828"/>
                  </a:solidFill>
                </a:rPr>
                <a:t>Natural Gas &amp; Petroleum </a:t>
              </a:r>
            </a:p>
            <a:p>
              <a:pPr marL="1588" lvl="1">
                <a:lnSpc>
                  <a:spcPct val="110000"/>
                </a:lnSpc>
              </a:pPr>
              <a:r>
                <a:rPr lang="en-US" sz="1400" dirty="0">
                  <a:solidFill>
                    <a:srgbClr val="292828"/>
                  </a:solidFill>
                </a:rPr>
                <a:t>Nuclear </a:t>
              </a:r>
            </a:p>
            <a:p>
              <a:pPr marL="1588" lvl="1">
                <a:lnSpc>
                  <a:spcPct val="110000"/>
                </a:lnSpc>
              </a:pPr>
              <a:r>
                <a:rPr lang="en-US" sz="1400" dirty="0">
                  <a:solidFill>
                    <a:srgbClr val="292828"/>
                  </a:solidFill>
                </a:rPr>
                <a:t>Renewable &amp; Alternative </a:t>
              </a:r>
            </a:p>
            <a:p>
              <a:pPr marL="1588" lvl="1">
                <a:lnSpc>
                  <a:spcPct val="90000"/>
                </a:lnSpc>
              </a:pPr>
              <a:r>
                <a:rPr lang="en-US" sz="1400" dirty="0">
                  <a:solidFill>
                    <a:srgbClr val="292828"/>
                  </a:solidFill>
                </a:rPr>
                <a:t>   Energy </a:t>
              </a:r>
            </a:p>
          </p:txBody>
        </p:sp>
        <p:grpSp>
          <p:nvGrpSpPr>
            <p:cNvPr id="6" name="Group 5"/>
            <p:cNvGrpSpPr/>
            <p:nvPr userDrawn="1"/>
          </p:nvGrpSpPr>
          <p:grpSpPr>
            <a:xfrm>
              <a:off x="796224" y="1628775"/>
              <a:ext cx="78734" cy="3590310"/>
              <a:chOff x="678183" y="1426313"/>
              <a:chExt cx="78734" cy="3590310"/>
            </a:xfrm>
          </p:grpSpPr>
          <p:cxnSp>
            <p:nvCxnSpPr>
              <p:cNvPr id="15" name="Straight Connector 14"/>
              <p:cNvCxnSpPr/>
              <p:nvPr userDrawn="1"/>
            </p:nvCxnSpPr>
            <p:spPr>
              <a:xfrm>
                <a:off x="717550" y="1487869"/>
                <a:ext cx="0" cy="3528754"/>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nvGrpSpPr>
            <p:cNvPr id="7" name="Group 6"/>
            <p:cNvGrpSpPr/>
            <p:nvPr userDrawn="1"/>
          </p:nvGrpSpPr>
          <p:grpSpPr>
            <a:xfrm>
              <a:off x="3394976" y="1628775"/>
              <a:ext cx="78734" cy="4673841"/>
              <a:chOff x="678183" y="1426313"/>
              <a:chExt cx="78734" cy="4673841"/>
            </a:xfrm>
          </p:grpSpPr>
          <p:cxnSp>
            <p:nvCxnSpPr>
              <p:cNvPr id="13" name="Straight Connector 12"/>
              <p:cNvCxnSpPr/>
              <p:nvPr userDrawn="1"/>
            </p:nvCxnSpPr>
            <p:spPr>
              <a:xfrm>
                <a:off x="717551" y="1701705"/>
                <a:ext cx="0" cy="439844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nvGrpSpPr>
            <p:cNvPr id="8" name="Group 7"/>
            <p:cNvGrpSpPr/>
            <p:nvPr userDrawn="1"/>
          </p:nvGrpSpPr>
          <p:grpSpPr>
            <a:xfrm>
              <a:off x="5985586" y="1628775"/>
              <a:ext cx="78734" cy="2025212"/>
              <a:chOff x="678183" y="1426313"/>
              <a:chExt cx="78734" cy="2025212"/>
            </a:xfrm>
          </p:grpSpPr>
          <p:cxnSp>
            <p:nvCxnSpPr>
              <p:cNvPr id="11" name="Straight Connector 10"/>
              <p:cNvCxnSpPr/>
              <p:nvPr userDrawn="1"/>
            </p:nvCxnSpPr>
            <p:spPr>
              <a:xfrm>
                <a:off x="717550" y="1638748"/>
                <a:ext cx="0" cy="1812777"/>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sp>
          <p:nvSpPr>
            <p:cNvPr id="9" name="TextBox 8"/>
            <p:cNvSpPr txBox="1"/>
            <p:nvPr userDrawn="1"/>
          </p:nvSpPr>
          <p:spPr>
            <a:xfrm>
              <a:off x="3570961" y="1524584"/>
              <a:ext cx="2286000" cy="5456717"/>
            </a:xfrm>
            <a:prstGeom prst="rect">
              <a:avLst/>
            </a:prstGeom>
            <a:noFill/>
          </p:spPr>
          <p:txBody>
            <a:bodyPr wrap="square" rtlCol="0">
              <a:spAutoFit/>
            </a:bodyPr>
            <a:lstStyle/>
            <a:p>
              <a:pPr>
                <a:spcAft>
                  <a:spcPts val="300"/>
                </a:spcAft>
              </a:pPr>
              <a:r>
                <a:rPr lang="en-US" sz="1600" b="1" spc="100" dirty="0">
                  <a:solidFill>
                    <a:schemeClr val="tx2"/>
                  </a:solidFill>
                </a:rPr>
                <a:t>LITIGATION</a:t>
              </a:r>
            </a:p>
            <a:p>
              <a:pPr marL="1588" lvl="1">
                <a:lnSpc>
                  <a:spcPct val="110000"/>
                </a:lnSpc>
              </a:pPr>
              <a:r>
                <a:rPr lang="en-US" sz="1400" dirty="0">
                  <a:solidFill>
                    <a:srgbClr val="292828"/>
                  </a:solidFill>
                </a:rPr>
                <a:t>Accounting </a:t>
              </a:r>
            </a:p>
            <a:p>
              <a:pPr marL="1588" lvl="1">
                <a:lnSpc>
                  <a:spcPct val="110000"/>
                </a:lnSpc>
              </a:pPr>
              <a:r>
                <a:rPr lang="en-US" sz="1400" dirty="0">
                  <a:solidFill>
                    <a:srgbClr val="292828"/>
                  </a:solidFill>
                </a:rPr>
                <a:t>Analysis of Market </a:t>
              </a:r>
            </a:p>
            <a:p>
              <a:pPr marL="1588" lvl="1">
                <a:lnSpc>
                  <a:spcPct val="90000"/>
                </a:lnSpc>
              </a:pPr>
              <a:r>
                <a:rPr lang="en-US" sz="1400" dirty="0">
                  <a:solidFill>
                    <a:srgbClr val="292828"/>
                  </a:solidFill>
                </a:rPr>
                <a:t>   Manipulation</a:t>
              </a:r>
            </a:p>
            <a:p>
              <a:pPr marL="1588" lvl="1">
                <a:lnSpc>
                  <a:spcPct val="110000"/>
                </a:lnSpc>
              </a:pPr>
              <a:r>
                <a:rPr lang="en-US" sz="1400" dirty="0">
                  <a:solidFill>
                    <a:srgbClr val="292828"/>
                  </a:solidFill>
                </a:rPr>
                <a:t>Antitrust/Competition </a:t>
              </a:r>
            </a:p>
            <a:p>
              <a:pPr marL="1588" lvl="1">
                <a:lnSpc>
                  <a:spcPct val="110000"/>
                </a:lnSpc>
              </a:pPr>
              <a:r>
                <a:rPr lang="en-US" sz="1400" dirty="0">
                  <a:solidFill>
                    <a:srgbClr val="292828"/>
                  </a:solidFill>
                </a:rPr>
                <a:t>Bankruptcy &amp; Restructuring </a:t>
              </a:r>
            </a:p>
            <a:p>
              <a:pPr marL="1588" lvl="1">
                <a:lnSpc>
                  <a:spcPct val="110000"/>
                </a:lnSpc>
              </a:pPr>
              <a:r>
                <a:rPr lang="en-US" sz="1400" dirty="0">
                  <a:solidFill>
                    <a:srgbClr val="292828"/>
                  </a:solidFill>
                </a:rPr>
                <a:t>Big Data &amp; Document Analytics </a:t>
              </a:r>
            </a:p>
            <a:p>
              <a:pPr marL="1588" lvl="1">
                <a:lnSpc>
                  <a:spcPct val="110000"/>
                </a:lnSpc>
              </a:pPr>
              <a:r>
                <a:rPr lang="en-US" sz="1400" dirty="0">
                  <a:solidFill>
                    <a:srgbClr val="292828"/>
                  </a:solidFill>
                </a:rPr>
                <a:t>Commercial Damages </a:t>
              </a:r>
            </a:p>
            <a:p>
              <a:pPr marL="1588" lvl="1">
                <a:lnSpc>
                  <a:spcPct val="110000"/>
                </a:lnSpc>
              </a:pPr>
              <a:r>
                <a:rPr lang="en-US" sz="1400" dirty="0">
                  <a:solidFill>
                    <a:srgbClr val="292828"/>
                  </a:solidFill>
                </a:rPr>
                <a:t>Environmental Litigation</a:t>
              </a:r>
            </a:p>
            <a:p>
              <a:pPr marL="1588" lvl="1">
                <a:lnSpc>
                  <a:spcPct val="90000"/>
                </a:lnSpc>
              </a:pPr>
              <a:r>
                <a:rPr lang="en-US" sz="1400" dirty="0">
                  <a:solidFill>
                    <a:srgbClr val="292828"/>
                  </a:solidFill>
                </a:rPr>
                <a:t>   &amp; Regulation</a:t>
              </a:r>
            </a:p>
            <a:p>
              <a:pPr marL="1588" lvl="1">
                <a:lnSpc>
                  <a:spcPct val="110000"/>
                </a:lnSpc>
              </a:pPr>
              <a:r>
                <a:rPr lang="en-US" sz="1400" dirty="0">
                  <a:solidFill>
                    <a:srgbClr val="292828"/>
                  </a:solidFill>
                </a:rPr>
                <a:t>Intellectual Property </a:t>
              </a:r>
            </a:p>
            <a:p>
              <a:pPr marL="1588" lvl="1">
                <a:lnSpc>
                  <a:spcPct val="110000"/>
                </a:lnSpc>
              </a:pPr>
              <a:r>
                <a:rPr lang="en-US" sz="1400" dirty="0">
                  <a:solidFill>
                    <a:srgbClr val="292828"/>
                  </a:solidFill>
                </a:rPr>
                <a:t>International Arbitration </a:t>
              </a:r>
            </a:p>
            <a:p>
              <a:pPr marL="1588" lvl="1">
                <a:lnSpc>
                  <a:spcPct val="110000"/>
                </a:lnSpc>
              </a:pPr>
              <a:r>
                <a:rPr lang="en-US" sz="1400" dirty="0">
                  <a:solidFill>
                    <a:srgbClr val="292828"/>
                  </a:solidFill>
                </a:rPr>
                <a:t>International Trade </a:t>
              </a:r>
            </a:p>
            <a:p>
              <a:pPr marL="1588" lvl="1">
                <a:lnSpc>
                  <a:spcPct val="110000"/>
                </a:lnSpc>
              </a:pPr>
              <a:r>
                <a:rPr lang="en-US" sz="1400" dirty="0">
                  <a:solidFill>
                    <a:srgbClr val="292828"/>
                  </a:solidFill>
                </a:rPr>
                <a:t>Labor &amp; Employment </a:t>
              </a:r>
            </a:p>
            <a:p>
              <a:pPr marL="1588" lvl="1">
                <a:lnSpc>
                  <a:spcPct val="110000"/>
                </a:lnSpc>
              </a:pPr>
              <a:r>
                <a:rPr lang="en-US" sz="1400" dirty="0">
                  <a:solidFill>
                    <a:srgbClr val="292828"/>
                  </a:solidFill>
                </a:rPr>
                <a:t>Mergers &amp; Acquisitions </a:t>
              </a:r>
            </a:p>
            <a:p>
              <a:pPr marL="1588" lvl="1">
                <a:lnSpc>
                  <a:spcPct val="90000"/>
                </a:lnSpc>
              </a:pPr>
              <a:r>
                <a:rPr lang="en-US" sz="1400" dirty="0">
                  <a:solidFill>
                    <a:srgbClr val="292828"/>
                  </a:solidFill>
                </a:rPr>
                <a:t>   Litigation </a:t>
              </a:r>
            </a:p>
            <a:p>
              <a:pPr marL="1588" lvl="1">
                <a:lnSpc>
                  <a:spcPct val="110000"/>
                </a:lnSpc>
              </a:pPr>
              <a:r>
                <a:rPr lang="en-US" sz="1400" dirty="0">
                  <a:solidFill>
                    <a:srgbClr val="292828"/>
                  </a:solidFill>
                </a:rPr>
                <a:t>Product Liability </a:t>
              </a:r>
            </a:p>
            <a:p>
              <a:pPr marL="1588" lvl="1">
                <a:lnSpc>
                  <a:spcPct val="110000"/>
                </a:lnSpc>
              </a:pPr>
              <a:r>
                <a:rPr lang="en-US" sz="1400" dirty="0">
                  <a:solidFill>
                    <a:srgbClr val="292828"/>
                  </a:solidFill>
                </a:rPr>
                <a:t>Securities &amp; Finance</a:t>
              </a:r>
            </a:p>
            <a:p>
              <a:pPr marL="1588" lvl="1">
                <a:lnSpc>
                  <a:spcPct val="110000"/>
                </a:lnSpc>
              </a:pPr>
              <a:r>
                <a:rPr lang="en-US" sz="1400" dirty="0">
                  <a:solidFill>
                    <a:srgbClr val="292828"/>
                  </a:solidFill>
                </a:rPr>
                <a:t>Tax Controversy</a:t>
              </a:r>
            </a:p>
            <a:p>
              <a:pPr marL="1588" lvl="1">
                <a:lnSpc>
                  <a:spcPct val="90000"/>
                </a:lnSpc>
              </a:pPr>
              <a:r>
                <a:rPr lang="en-US" sz="1400" dirty="0">
                  <a:solidFill>
                    <a:srgbClr val="292828"/>
                  </a:solidFill>
                </a:rPr>
                <a:t>   &amp; Transfer Pricing </a:t>
              </a:r>
            </a:p>
            <a:p>
              <a:pPr marL="1588" lvl="1">
                <a:lnSpc>
                  <a:spcPct val="110000"/>
                </a:lnSpc>
              </a:pPr>
              <a:r>
                <a:rPr lang="en-US" sz="1400" dirty="0">
                  <a:solidFill>
                    <a:srgbClr val="292828"/>
                  </a:solidFill>
                </a:rPr>
                <a:t>Valuation </a:t>
              </a:r>
            </a:p>
            <a:p>
              <a:pPr marL="1588" lvl="1">
                <a:lnSpc>
                  <a:spcPct val="110000"/>
                </a:lnSpc>
              </a:pPr>
              <a:r>
                <a:rPr lang="en-US" sz="1400" dirty="0">
                  <a:solidFill>
                    <a:srgbClr val="292828"/>
                  </a:solidFill>
                </a:rPr>
                <a:t>White Collar Investigations </a:t>
              </a:r>
            </a:p>
            <a:p>
              <a:pPr marL="1588" lvl="1">
                <a:lnSpc>
                  <a:spcPct val="90000"/>
                </a:lnSpc>
              </a:pPr>
              <a:r>
                <a:rPr lang="en-US" sz="1400" dirty="0">
                  <a:solidFill>
                    <a:srgbClr val="292828"/>
                  </a:solidFill>
                </a:rPr>
                <a:t>   &amp; Litigation</a:t>
              </a:r>
            </a:p>
          </p:txBody>
        </p:sp>
        <p:sp>
          <p:nvSpPr>
            <p:cNvPr id="10" name="TextBox 9"/>
            <p:cNvSpPr txBox="1"/>
            <p:nvPr userDrawn="1"/>
          </p:nvSpPr>
          <p:spPr>
            <a:xfrm>
              <a:off x="6159589" y="1522942"/>
              <a:ext cx="2286000" cy="2344952"/>
            </a:xfrm>
            <a:prstGeom prst="rect">
              <a:avLst/>
            </a:prstGeom>
            <a:noFill/>
          </p:spPr>
          <p:txBody>
            <a:bodyPr wrap="square" rtlCol="0">
              <a:spAutoFit/>
            </a:bodyPr>
            <a:lstStyle/>
            <a:p>
              <a:pPr>
                <a:spcAft>
                  <a:spcPts val="300"/>
                </a:spcAft>
              </a:pPr>
              <a:r>
                <a:rPr lang="en-US" sz="1600" b="1" spc="100" dirty="0">
                  <a:solidFill>
                    <a:schemeClr val="tx2"/>
                  </a:solidFill>
                </a:rPr>
                <a:t>INDUSTRIES</a:t>
              </a:r>
            </a:p>
            <a:p>
              <a:pPr marL="1588" lvl="1">
                <a:lnSpc>
                  <a:spcPct val="110000"/>
                </a:lnSpc>
              </a:pPr>
              <a:r>
                <a:rPr lang="en-US" sz="1400" dirty="0">
                  <a:solidFill>
                    <a:srgbClr val="292828"/>
                  </a:solidFill>
                </a:rPr>
                <a:t>Electric Power </a:t>
              </a:r>
            </a:p>
            <a:p>
              <a:pPr marL="1588" lvl="1">
                <a:lnSpc>
                  <a:spcPct val="110000"/>
                </a:lnSpc>
              </a:pPr>
              <a:r>
                <a:rPr lang="en-US" sz="1400" dirty="0">
                  <a:solidFill>
                    <a:srgbClr val="292828"/>
                  </a:solidFill>
                </a:rPr>
                <a:t>Financial Institutions </a:t>
              </a:r>
            </a:p>
            <a:p>
              <a:pPr marL="1588" lvl="1">
                <a:lnSpc>
                  <a:spcPct val="110000"/>
                </a:lnSpc>
              </a:pPr>
              <a:r>
                <a:rPr lang="en-US" sz="1400" dirty="0">
                  <a:solidFill>
                    <a:srgbClr val="292828"/>
                  </a:solidFill>
                </a:rPr>
                <a:t>Natural Gas &amp; Petroleum </a:t>
              </a:r>
            </a:p>
            <a:p>
              <a:pPr marL="1588" lvl="1">
                <a:lnSpc>
                  <a:spcPct val="110000"/>
                </a:lnSpc>
              </a:pPr>
              <a:r>
                <a:rPr lang="en-US" sz="1400" dirty="0">
                  <a:solidFill>
                    <a:srgbClr val="292828"/>
                  </a:solidFill>
                </a:rPr>
                <a:t>Pharmaceuticals</a:t>
              </a:r>
            </a:p>
            <a:p>
              <a:pPr marL="1588" lvl="1">
                <a:lnSpc>
                  <a:spcPct val="90000"/>
                </a:lnSpc>
              </a:pPr>
              <a:r>
                <a:rPr lang="en-US" sz="1400" dirty="0">
                  <a:solidFill>
                    <a:srgbClr val="292828"/>
                  </a:solidFill>
                </a:rPr>
                <a:t>   &amp; Medical Devices </a:t>
              </a:r>
            </a:p>
            <a:p>
              <a:pPr marL="1588" lvl="1">
                <a:lnSpc>
                  <a:spcPct val="110000"/>
                </a:lnSpc>
              </a:pPr>
              <a:r>
                <a:rPr lang="en-US" sz="1400" dirty="0">
                  <a:solidFill>
                    <a:srgbClr val="292828"/>
                  </a:solidFill>
                </a:rPr>
                <a:t>Telecommunications, </a:t>
              </a:r>
            </a:p>
            <a:p>
              <a:pPr marL="1588" lvl="1">
                <a:lnSpc>
                  <a:spcPct val="90000"/>
                </a:lnSpc>
              </a:pPr>
              <a:r>
                <a:rPr lang="en-US" sz="1400" dirty="0">
                  <a:solidFill>
                    <a:srgbClr val="292828"/>
                  </a:solidFill>
                </a:rPr>
                <a:t>   Internet, and Media </a:t>
              </a:r>
            </a:p>
            <a:p>
              <a:pPr marL="1588" lvl="1">
                <a:lnSpc>
                  <a:spcPct val="110000"/>
                </a:lnSpc>
              </a:pPr>
              <a:r>
                <a:rPr lang="en-US" sz="1400" dirty="0">
                  <a:solidFill>
                    <a:srgbClr val="292828"/>
                  </a:solidFill>
                </a:rPr>
                <a:t>Transportation </a:t>
              </a:r>
            </a:p>
            <a:p>
              <a:pPr marL="1588" lvl="1">
                <a:lnSpc>
                  <a:spcPct val="110000"/>
                </a:lnSpc>
              </a:pPr>
              <a:r>
                <a:rPr lang="en-US" sz="1400" dirty="0">
                  <a:solidFill>
                    <a:srgbClr val="292828"/>
                  </a:solidFill>
                </a:rPr>
                <a:t>Water </a:t>
              </a:r>
            </a:p>
          </p:txBody>
        </p:sp>
      </p:grpSp>
    </p:spTree>
    <p:extLst>
      <p:ext uri="{BB962C8B-B14F-4D97-AF65-F5344CB8AC3E}">
        <p14:creationId xmlns:p14="http://schemas.microsoft.com/office/powerpoint/2010/main" val="1607402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Offices</a:t>
            </a:r>
          </a:p>
        </p:txBody>
      </p:sp>
      <p:grpSp>
        <p:nvGrpSpPr>
          <p:cNvPr id="22" name="Group 21"/>
          <p:cNvGrpSpPr/>
          <p:nvPr/>
        </p:nvGrpSpPr>
        <p:grpSpPr>
          <a:xfrm>
            <a:off x="2012806" y="1276809"/>
            <a:ext cx="8166393" cy="4875889"/>
            <a:chOff x="488803" y="1276806"/>
            <a:chExt cx="8166393" cy="4875889"/>
          </a:xfrm>
        </p:grpSpPr>
        <p:grpSp>
          <p:nvGrpSpPr>
            <p:cNvPr id="23" name="Group 22"/>
            <p:cNvGrpSpPr/>
            <p:nvPr/>
          </p:nvGrpSpPr>
          <p:grpSpPr>
            <a:xfrm>
              <a:off x="488803" y="1276806"/>
              <a:ext cx="8166393" cy="4875889"/>
              <a:chOff x="483128" y="1265799"/>
              <a:chExt cx="8166393" cy="4875889"/>
            </a:xfrm>
          </p:grpSpPr>
          <p:sp>
            <p:nvSpPr>
              <p:cNvPr id="28" name="Rectangle 27"/>
              <p:cNvSpPr/>
              <p:nvPr/>
            </p:nvSpPr>
            <p:spPr>
              <a:xfrm>
                <a:off x="483132" y="2564933"/>
                <a:ext cx="2414014" cy="276999"/>
              </a:xfrm>
              <a:prstGeom prst="rect">
                <a:avLst/>
              </a:prstGeom>
              <a:solidFill>
                <a:schemeClr val="tx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a:solidFill>
                      <a:srgbClr val="FFFFFF"/>
                    </a:solidFill>
                    <a:latin typeface="Century Gothic" panose="020B0502020202020204" pitchFamily="34" charset="0"/>
                  </a:rPr>
                  <a:t>  BOSTON</a:t>
                </a:r>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t="5272" b="10036"/>
              <a:stretch/>
            </p:blipFill>
            <p:spPr>
              <a:xfrm>
                <a:off x="3357585" y="1265799"/>
                <a:ext cx="2414016" cy="1362974"/>
              </a:xfrm>
              <a:prstGeom prst="rect">
                <a:avLst/>
              </a:prstGeom>
            </p:spPr>
          </p:pic>
          <p:sp>
            <p:nvSpPr>
              <p:cNvPr id="30" name="Rectangle 29"/>
              <p:cNvSpPr/>
              <p:nvPr/>
            </p:nvSpPr>
            <p:spPr>
              <a:xfrm>
                <a:off x="3357587" y="2564934"/>
                <a:ext cx="2414014" cy="276999"/>
              </a:xfrm>
              <a:prstGeom prst="rect">
                <a:avLst/>
              </a:prstGeom>
              <a:solidFill>
                <a:schemeClr val="tx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a:solidFill>
                      <a:srgbClr val="FFFFFF"/>
                    </a:solidFill>
                    <a:latin typeface="Century Gothic" panose="020B0502020202020204" pitchFamily="34" charset="0"/>
                  </a:rPr>
                  <a:t>  New York</a:t>
                </a:r>
              </a:p>
            </p:txBody>
          </p:sp>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t="5758" b="12209"/>
              <a:stretch/>
            </p:blipFill>
            <p:spPr>
              <a:xfrm>
                <a:off x="6235505" y="1265799"/>
                <a:ext cx="2414016" cy="1319841"/>
              </a:xfrm>
              <a:prstGeom prst="rect">
                <a:avLst/>
              </a:prstGeom>
            </p:spPr>
          </p:pic>
          <p:sp>
            <p:nvSpPr>
              <p:cNvPr id="32" name="Rectangle 31"/>
              <p:cNvSpPr/>
              <p:nvPr/>
            </p:nvSpPr>
            <p:spPr>
              <a:xfrm>
                <a:off x="6235507" y="2563339"/>
                <a:ext cx="2414014" cy="276999"/>
              </a:xfrm>
              <a:prstGeom prst="rect">
                <a:avLst/>
              </a:prstGeom>
              <a:solidFill>
                <a:schemeClr val="tx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a:solidFill>
                      <a:srgbClr val="FFFFFF"/>
                    </a:solidFill>
                    <a:latin typeface="Century Gothic" panose="020B0502020202020204" pitchFamily="34" charset="0"/>
                  </a:rPr>
                  <a:t>  San Francisco</a:t>
                </a:r>
              </a:p>
            </p:txBody>
          </p:sp>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b="15795"/>
              <a:stretch/>
            </p:blipFill>
            <p:spPr>
              <a:xfrm>
                <a:off x="483128" y="2930732"/>
                <a:ext cx="2414016" cy="1356962"/>
              </a:xfrm>
              <a:prstGeom prst="rect">
                <a:avLst/>
              </a:prstGeom>
            </p:spPr>
          </p:pic>
          <p:sp>
            <p:nvSpPr>
              <p:cNvPr id="34" name="Rectangle 33"/>
              <p:cNvSpPr/>
              <p:nvPr/>
            </p:nvSpPr>
            <p:spPr>
              <a:xfrm>
                <a:off x="483128" y="4232715"/>
                <a:ext cx="2414014" cy="276999"/>
              </a:xfrm>
              <a:prstGeom prst="rect">
                <a:avLst/>
              </a:prstGeom>
              <a:solidFill>
                <a:schemeClr val="tx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a:solidFill>
                      <a:srgbClr val="FFFFFF"/>
                    </a:solidFill>
                    <a:latin typeface="Century Gothic" panose="020B0502020202020204" pitchFamily="34" charset="0"/>
                  </a:rPr>
                  <a:t>  Washington, dc</a:t>
                </a:r>
              </a:p>
            </p:txBody>
          </p:sp>
          <p:pic>
            <p:nvPicPr>
              <p:cNvPr id="35" name="Picture 34"/>
              <p:cNvPicPr>
                <a:picLocks noChangeAspect="1"/>
              </p:cNvPicPr>
              <p:nvPr/>
            </p:nvPicPr>
            <p:blipFill rotWithShape="1">
              <a:blip r:embed="rId6" cstate="print">
                <a:extLst>
                  <a:ext uri="{28A0092B-C50C-407E-A947-70E740481C1C}">
                    <a14:useLocalDpi xmlns:a14="http://schemas.microsoft.com/office/drawing/2010/main" val="0"/>
                  </a:ext>
                </a:extLst>
              </a:blip>
              <a:srcRect l="10171" r="14086"/>
              <a:stretch/>
            </p:blipFill>
            <p:spPr>
              <a:xfrm>
                <a:off x="3357585" y="2930732"/>
                <a:ext cx="2414016" cy="1320117"/>
              </a:xfrm>
              <a:prstGeom prst="rect">
                <a:avLst/>
              </a:prstGeom>
            </p:spPr>
          </p:pic>
          <p:sp>
            <p:nvSpPr>
              <p:cNvPr id="38" name="Rectangle 37"/>
              <p:cNvSpPr/>
              <p:nvPr/>
            </p:nvSpPr>
            <p:spPr>
              <a:xfrm>
                <a:off x="3357028" y="4232714"/>
                <a:ext cx="2416134" cy="276999"/>
              </a:xfrm>
              <a:prstGeom prst="rect">
                <a:avLst/>
              </a:prstGeom>
              <a:solidFill>
                <a:schemeClr val="tx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a:solidFill>
                      <a:srgbClr val="FFFFFF"/>
                    </a:solidFill>
                    <a:latin typeface="Century Gothic" panose="020B0502020202020204" pitchFamily="34" charset="0"/>
                  </a:rPr>
                  <a:t>  Toronto</a:t>
                </a:r>
              </a:p>
            </p:txBody>
          </p:sp>
          <p:pic>
            <p:nvPicPr>
              <p:cNvPr id="39" name="Picture 38"/>
              <p:cNvPicPr>
                <a:picLocks/>
              </p:cNvPicPr>
              <p:nvPr/>
            </p:nvPicPr>
            <p:blipFill rotWithShape="1">
              <a:blip r:embed="rId7" cstate="print">
                <a:extLst>
                  <a:ext uri="{28A0092B-C50C-407E-A947-70E740481C1C}">
                    <a14:useLocalDpi xmlns:a14="http://schemas.microsoft.com/office/drawing/2010/main" val="0"/>
                  </a:ext>
                </a:extLst>
              </a:blip>
              <a:srcRect t="5807" b="2675"/>
              <a:stretch/>
            </p:blipFill>
            <p:spPr>
              <a:xfrm>
                <a:off x="6235503" y="2947184"/>
                <a:ext cx="2414016" cy="1325880"/>
              </a:xfrm>
              <a:prstGeom prst="rect">
                <a:avLst/>
              </a:prstGeom>
            </p:spPr>
          </p:pic>
          <p:sp>
            <p:nvSpPr>
              <p:cNvPr id="40" name="Rectangle 39"/>
              <p:cNvSpPr/>
              <p:nvPr/>
            </p:nvSpPr>
            <p:spPr>
              <a:xfrm>
                <a:off x="6235503" y="4232715"/>
                <a:ext cx="2414014" cy="276999"/>
              </a:xfrm>
              <a:prstGeom prst="rect">
                <a:avLst/>
              </a:prstGeom>
              <a:solidFill>
                <a:schemeClr val="tx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a:solidFill>
                      <a:srgbClr val="FFFFFF"/>
                    </a:solidFill>
                    <a:latin typeface="Century Gothic" panose="020B0502020202020204" pitchFamily="34" charset="0"/>
                  </a:rPr>
                  <a:t>  London</a:t>
                </a:r>
              </a:p>
            </p:txBody>
          </p:sp>
          <p:pic>
            <p:nvPicPr>
              <p:cNvPr id="41" name="Picture 40"/>
              <p:cNvPicPr>
                <a:picLocks noChangeAspect="1"/>
              </p:cNvPicPr>
              <p:nvPr/>
            </p:nvPicPr>
            <p:blipFill rotWithShape="1">
              <a:blip r:embed="rId8" cstate="print">
                <a:extLst>
                  <a:ext uri="{28A0092B-C50C-407E-A947-70E740481C1C}">
                    <a14:useLocalDpi xmlns:a14="http://schemas.microsoft.com/office/drawing/2010/main" val="0"/>
                  </a:ext>
                </a:extLst>
              </a:blip>
              <a:srcRect t="15516"/>
              <a:stretch/>
            </p:blipFill>
            <p:spPr>
              <a:xfrm>
                <a:off x="483130" y="4612998"/>
                <a:ext cx="2414016" cy="1364313"/>
              </a:xfrm>
              <a:prstGeom prst="rect">
                <a:avLst/>
              </a:prstGeom>
            </p:spPr>
          </p:pic>
          <p:sp>
            <p:nvSpPr>
              <p:cNvPr id="42" name="Rectangle 41"/>
              <p:cNvSpPr/>
              <p:nvPr/>
            </p:nvSpPr>
            <p:spPr>
              <a:xfrm>
                <a:off x="483128" y="5864689"/>
                <a:ext cx="2414014" cy="276999"/>
              </a:xfrm>
              <a:prstGeom prst="rect">
                <a:avLst/>
              </a:prstGeom>
              <a:solidFill>
                <a:schemeClr val="tx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a:solidFill>
                      <a:srgbClr val="FFFFFF"/>
                    </a:solidFill>
                    <a:latin typeface="Century Gothic" panose="020B0502020202020204" pitchFamily="34" charset="0"/>
                  </a:rPr>
                  <a:t>  Madrid</a:t>
                </a:r>
              </a:p>
            </p:txBody>
          </p:sp>
          <p:pic>
            <p:nvPicPr>
              <p:cNvPr id="43" name="Picture 42"/>
              <p:cNvPicPr>
                <a:picLocks noChangeAspect="1"/>
              </p:cNvPicPr>
              <p:nvPr/>
            </p:nvPicPr>
            <p:blipFill rotWithShape="1">
              <a:blip r:embed="rId9" cstate="print">
                <a:extLst>
                  <a:ext uri="{28A0092B-C50C-407E-A947-70E740481C1C}">
                    <a14:useLocalDpi xmlns:a14="http://schemas.microsoft.com/office/drawing/2010/main" val="0"/>
                  </a:ext>
                </a:extLst>
              </a:blip>
              <a:srcRect t="4753" b="13781"/>
              <a:stretch/>
            </p:blipFill>
            <p:spPr>
              <a:xfrm>
                <a:off x="3359146" y="4612998"/>
                <a:ext cx="2414016" cy="1311216"/>
              </a:xfrm>
              <a:prstGeom prst="rect">
                <a:avLst/>
              </a:prstGeom>
            </p:spPr>
          </p:pic>
          <p:sp>
            <p:nvSpPr>
              <p:cNvPr id="44" name="Rectangle 43"/>
              <p:cNvSpPr/>
              <p:nvPr/>
            </p:nvSpPr>
            <p:spPr>
              <a:xfrm>
                <a:off x="3356208" y="5864688"/>
                <a:ext cx="2416954" cy="276999"/>
              </a:xfrm>
              <a:prstGeom prst="rect">
                <a:avLst/>
              </a:prstGeom>
              <a:solidFill>
                <a:schemeClr val="tx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a:solidFill>
                      <a:srgbClr val="FFFFFF"/>
                    </a:solidFill>
                    <a:latin typeface="Century Gothic" panose="020B0502020202020204" pitchFamily="34" charset="0"/>
                  </a:rPr>
                  <a:t>  Rome</a:t>
                </a:r>
              </a:p>
            </p:txBody>
          </p:sp>
          <p:pic>
            <p:nvPicPr>
              <p:cNvPr id="45" name="Picture 44"/>
              <p:cNvPicPr>
                <a:picLocks noChangeAspect="1"/>
              </p:cNvPicPr>
              <p:nvPr/>
            </p:nvPicPr>
            <p:blipFill rotWithShape="1">
              <a:blip r:embed="rId10" cstate="print">
                <a:extLst>
                  <a:ext uri="{28A0092B-C50C-407E-A947-70E740481C1C}">
                    <a14:useLocalDpi xmlns:a14="http://schemas.microsoft.com/office/drawing/2010/main" val="0"/>
                  </a:ext>
                </a:extLst>
              </a:blip>
              <a:srcRect t="15991" b="2676"/>
              <a:stretch/>
            </p:blipFill>
            <p:spPr>
              <a:xfrm>
                <a:off x="6235501" y="4615282"/>
                <a:ext cx="2414016" cy="1308932"/>
              </a:xfrm>
              <a:prstGeom prst="rect">
                <a:avLst/>
              </a:prstGeom>
            </p:spPr>
          </p:pic>
          <p:sp>
            <p:nvSpPr>
              <p:cNvPr id="46" name="Rectangle 45"/>
              <p:cNvSpPr/>
              <p:nvPr/>
            </p:nvSpPr>
            <p:spPr>
              <a:xfrm>
                <a:off x="6235501" y="5864687"/>
                <a:ext cx="2414014" cy="276999"/>
              </a:xfrm>
              <a:prstGeom prst="rect">
                <a:avLst/>
              </a:prstGeom>
              <a:solidFill>
                <a:schemeClr val="tx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a:solidFill>
                      <a:srgbClr val="FFFFFF"/>
                    </a:solidFill>
                    <a:latin typeface="Century Gothic" panose="020B0502020202020204" pitchFamily="34" charset="0"/>
                  </a:rPr>
                  <a:t>  Sydney</a:t>
                </a:r>
              </a:p>
            </p:txBody>
          </p:sp>
        </p:grpSp>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l="14887" r="14887"/>
            <a:stretch/>
          </p:blipFill>
          <p:spPr>
            <a:xfrm>
              <a:off x="488803" y="1277324"/>
              <a:ext cx="2414018" cy="1297022"/>
            </a:xfrm>
            <a:prstGeom prst="rect">
              <a:avLst/>
            </a:prstGeom>
          </p:spPr>
        </p:pic>
      </p:grpSp>
    </p:spTree>
    <p:extLst>
      <p:ext uri="{BB962C8B-B14F-4D97-AF65-F5344CB8AC3E}">
        <p14:creationId xmlns:p14="http://schemas.microsoft.com/office/powerpoint/2010/main" val="121592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Agenda</a:t>
            </a:r>
            <a:endParaRPr lang="en-US" dirty="0"/>
          </a:p>
        </p:txBody>
      </p:sp>
      <p:sp>
        <p:nvSpPr>
          <p:cNvPr id="2" name="Text Placeholder 1"/>
          <p:cNvSpPr>
            <a:spLocks noGrp="1"/>
          </p:cNvSpPr>
          <p:nvPr>
            <p:ph type="body" sz="quarter" idx="14"/>
          </p:nvPr>
        </p:nvSpPr>
        <p:spPr>
          <a:xfrm>
            <a:off x="1748117" y="1273488"/>
            <a:ext cx="9365359" cy="4916105"/>
          </a:xfrm>
        </p:spPr>
        <p:txBody>
          <a:bodyPr/>
          <a:lstStyle/>
          <a:p>
            <a:pPr lvl="1">
              <a:spcBef>
                <a:spcPts val="1800"/>
              </a:spcBef>
            </a:pPr>
            <a:r>
              <a:rPr lang="en-US" sz="2800" b="1" dirty="0"/>
              <a:t>How prices can harmonize wholesale markets and state policy</a:t>
            </a:r>
          </a:p>
          <a:p>
            <a:pPr lvl="1">
              <a:spcBef>
                <a:spcPts val="1800"/>
              </a:spcBef>
            </a:pPr>
            <a:r>
              <a:rPr lang="en-US" sz="2800" b="1" dirty="0"/>
              <a:t>Carbon charges vs. alternative carbon pricing mechanisms</a:t>
            </a:r>
          </a:p>
          <a:p>
            <a:pPr lvl="1">
              <a:spcBef>
                <a:spcPts val="1800"/>
              </a:spcBef>
            </a:pPr>
            <a:r>
              <a:rPr lang="en-US" sz="2800" b="1" dirty="0"/>
              <a:t>Estimated impacts on emissions and costs</a:t>
            </a:r>
          </a:p>
          <a:p>
            <a:pPr lvl="1">
              <a:spcBef>
                <a:spcPts val="1800"/>
              </a:spcBef>
            </a:pPr>
            <a:r>
              <a:rPr lang="en-US" sz="2800" b="1" dirty="0"/>
              <a:t>Implementation Challenges</a:t>
            </a:r>
          </a:p>
          <a:p>
            <a:pPr lvl="1">
              <a:spcBef>
                <a:spcPts val="1800"/>
              </a:spcBef>
            </a:pPr>
            <a:r>
              <a:rPr lang="en-US" sz="2800" b="1" dirty="0"/>
              <a:t>Focus on leakage</a:t>
            </a:r>
          </a:p>
          <a:p>
            <a:pPr lvl="1">
              <a:spcBef>
                <a:spcPts val="1800"/>
              </a:spcBef>
            </a:pPr>
            <a:r>
              <a:rPr lang="en-US" sz="2800" b="1" dirty="0"/>
              <a:t>Translation to integrated markets w/multiple carbon regimes</a:t>
            </a:r>
          </a:p>
        </p:txBody>
      </p:sp>
    </p:spTree>
    <p:extLst>
      <p:ext uri="{BB962C8B-B14F-4D97-AF65-F5344CB8AC3E}">
        <p14:creationId xmlns:p14="http://schemas.microsoft.com/office/powerpoint/2010/main" val="22226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524003" y="3488385"/>
            <a:ext cx="2187451" cy="1488262"/>
          </a:xfrm>
          <a:prstGeom prst="rect">
            <a:avLst/>
          </a:prstGeom>
          <a:solidFill>
            <a:srgbClr val="F7F6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524003" y="2036823"/>
            <a:ext cx="2181883" cy="1451565"/>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524000" y="4971191"/>
            <a:ext cx="2181882" cy="1468499"/>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705885" y="2032456"/>
            <a:ext cx="6962114" cy="146304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705887" y="4971188"/>
            <a:ext cx="6971173" cy="146304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75351" y="634324"/>
            <a:ext cx="8448100" cy="530352"/>
          </a:xfrm>
        </p:spPr>
        <p:txBody>
          <a:bodyPr/>
          <a:lstStyle/>
          <a:p>
            <a:r>
              <a:rPr lang="en-US" dirty="0"/>
              <a:t>Carbon Pricing versus the Status Quo</a:t>
            </a:r>
          </a:p>
        </p:txBody>
      </p:sp>
      <p:sp>
        <p:nvSpPr>
          <p:cNvPr id="3" name="TextBox 2"/>
          <p:cNvSpPr txBox="1"/>
          <p:nvPr/>
        </p:nvSpPr>
        <p:spPr>
          <a:xfrm>
            <a:off x="4560586" y="1503455"/>
            <a:ext cx="1707583" cy="492443"/>
          </a:xfrm>
          <a:prstGeom prst="rect">
            <a:avLst/>
          </a:prstGeom>
          <a:noFill/>
        </p:spPr>
        <p:txBody>
          <a:bodyPr wrap="none" rtlCol="0">
            <a:spAutoFit/>
          </a:bodyPr>
          <a:lstStyle/>
          <a:p>
            <a:r>
              <a:rPr lang="en-US" sz="2600" b="1" dirty="0">
                <a:solidFill>
                  <a:schemeClr val="tx2"/>
                </a:solidFill>
              </a:rPr>
              <a:t>Status Quo</a:t>
            </a:r>
          </a:p>
        </p:txBody>
      </p:sp>
      <p:sp>
        <p:nvSpPr>
          <p:cNvPr id="9" name="TextBox 8"/>
          <p:cNvSpPr txBox="1"/>
          <p:nvPr/>
        </p:nvSpPr>
        <p:spPr>
          <a:xfrm>
            <a:off x="7972294" y="1503455"/>
            <a:ext cx="2196435" cy="492443"/>
          </a:xfrm>
          <a:prstGeom prst="rect">
            <a:avLst/>
          </a:prstGeom>
          <a:noFill/>
        </p:spPr>
        <p:txBody>
          <a:bodyPr wrap="none" rtlCol="0">
            <a:spAutoFit/>
          </a:bodyPr>
          <a:lstStyle/>
          <a:p>
            <a:r>
              <a:rPr lang="en-US" sz="2600" b="1" dirty="0">
                <a:solidFill>
                  <a:schemeClr val="tx2"/>
                </a:solidFill>
              </a:rPr>
              <a:t>Carbon Pricing</a:t>
            </a:r>
          </a:p>
        </p:txBody>
      </p:sp>
      <p:sp>
        <p:nvSpPr>
          <p:cNvPr id="10" name="TextBox 9"/>
          <p:cNvSpPr txBox="1"/>
          <p:nvPr/>
        </p:nvSpPr>
        <p:spPr>
          <a:xfrm flipH="1">
            <a:off x="4409570" y="2390468"/>
            <a:ext cx="2009615" cy="769441"/>
          </a:xfrm>
          <a:prstGeom prst="rect">
            <a:avLst/>
          </a:prstGeom>
          <a:noFill/>
        </p:spPr>
        <p:txBody>
          <a:bodyPr wrap="square" rtlCol="0">
            <a:spAutoFit/>
          </a:bodyPr>
          <a:lstStyle/>
          <a:p>
            <a:pPr algn="ctr">
              <a:spcBef>
                <a:spcPts val="4000"/>
              </a:spcBef>
            </a:pPr>
            <a:r>
              <a:rPr lang="en-US" sz="2200" b="1" dirty="0"/>
              <a:t>Lacking alignment</a:t>
            </a:r>
          </a:p>
        </p:txBody>
      </p:sp>
      <p:sp>
        <p:nvSpPr>
          <p:cNvPr id="11" name="TextBox 10"/>
          <p:cNvSpPr txBox="1"/>
          <p:nvPr/>
        </p:nvSpPr>
        <p:spPr>
          <a:xfrm flipH="1">
            <a:off x="7840383" y="2559745"/>
            <a:ext cx="2299957" cy="430887"/>
          </a:xfrm>
          <a:prstGeom prst="rect">
            <a:avLst/>
          </a:prstGeom>
          <a:noFill/>
        </p:spPr>
        <p:txBody>
          <a:bodyPr wrap="square" rtlCol="0">
            <a:spAutoFit/>
          </a:bodyPr>
          <a:lstStyle/>
          <a:p>
            <a:pPr algn="ctr"/>
            <a:r>
              <a:rPr lang="en-US" sz="2200" b="1" dirty="0"/>
              <a:t>Harmonized</a:t>
            </a:r>
          </a:p>
        </p:txBody>
      </p:sp>
      <p:cxnSp>
        <p:nvCxnSpPr>
          <p:cNvPr id="13" name="Straight Connector 12"/>
          <p:cNvCxnSpPr/>
          <p:nvPr/>
        </p:nvCxnSpPr>
        <p:spPr>
          <a:xfrm>
            <a:off x="6828611" y="1557770"/>
            <a:ext cx="0" cy="1995110"/>
          </a:xfrm>
          <a:prstGeom prst="line">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36156" y="4902560"/>
            <a:ext cx="0" cy="1874975"/>
          </a:xfrm>
          <a:prstGeom prst="line">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828614" y="3552880"/>
            <a:ext cx="497941" cy="683100"/>
          </a:xfrm>
          <a:prstGeom prst="line">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6836159" y="4235981"/>
            <a:ext cx="481343" cy="666576"/>
          </a:xfrm>
          <a:prstGeom prst="line">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flipH="1">
            <a:off x="1542108" y="5289580"/>
            <a:ext cx="2018923" cy="830997"/>
          </a:xfrm>
          <a:prstGeom prst="rect">
            <a:avLst/>
          </a:prstGeom>
          <a:noFill/>
        </p:spPr>
        <p:txBody>
          <a:bodyPr wrap="square" rtlCol="0">
            <a:spAutoFit/>
          </a:bodyPr>
          <a:lstStyle/>
          <a:p>
            <a:r>
              <a:rPr lang="en-US" sz="2400" b="1" dirty="0"/>
              <a:t>Wholesale Energy Prices</a:t>
            </a:r>
          </a:p>
        </p:txBody>
      </p:sp>
      <p:sp>
        <p:nvSpPr>
          <p:cNvPr id="29" name="Rectangle 28"/>
          <p:cNvSpPr/>
          <p:nvPr/>
        </p:nvSpPr>
        <p:spPr>
          <a:xfrm>
            <a:off x="4240409" y="3830142"/>
            <a:ext cx="2347937" cy="769441"/>
          </a:xfrm>
          <a:prstGeom prst="rect">
            <a:avLst/>
          </a:prstGeom>
        </p:spPr>
        <p:txBody>
          <a:bodyPr wrap="square">
            <a:spAutoFit/>
          </a:bodyPr>
          <a:lstStyle/>
          <a:p>
            <a:pPr algn="ctr">
              <a:spcBef>
                <a:spcPts val="4000"/>
              </a:spcBef>
            </a:pPr>
            <a:r>
              <a:rPr lang="en-US" sz="2200" b="1" dirty="0"/>
              <a:t>Targeted measures</a:t>
            </a:r>
          </a:p>
        </p:txBody>
      </p:sp>
      <p:sp>
        <p:nvSpPr>
          <p:cNvPr id="30" name="Rectangle 29"/>
          <p:cNvSpPr/>
          <p:nvPr/>
        </p:nvSpPr>
        <p:spPr>
          <a:xfrm>
            <a:off x="3893863" y="5320358"/>
            <a:ext cx="3041029" cy="769441"/>
          </a:xfrm>
          <a:prstGeom prst="rect">
            <a:avLst/>
          </a:prstGeom>
        </p:spPr>
        <p:txBody>
          <a:bodyPr wrap="square">
            <a:spAutoFit/>
          </a:bodyPr>
          <a:lstStyle/>
          <a:p>
            <a:pPr algn="ctr"/>
            <a:r>
              <a:rPr lang="en-US" sz="2200" b="1" dirty="0"/>
              <a:t>Prices lowered by crediting RECs/ZECs</a:t>
            </a:r>
          </a:p>
        </p:txBody>
      </p:sp>
      <p:sp>
        <p:nvSpPr>
          <p:cNvPr id="31" name="Rectangle 30"/>
          <p:cNvSpPr/>
          <p:nvPr/>
        </p:nvSpPr>
        <p:spPr>
          <a:xfrm>
            <a:off x="1542109" y="3799364"/>
            <a:ext cx="2018923" cy="830997"/>
          </a:xfrm>
          <a:prstGeom prst="rect">
            <a:avLst/>
          </a:prstGeom>
        </p:spPr>
        <p:txBody>
          <a:bodyPr wrap="square">
            <a:spAutoFit/>
          </a:bodyPr>
          <a:lstStyle/>
          <a:p>
            <a:r>
              <a:rPr lang="en-US" sz="2400" b="1" dirty="0"/>
              <a:t>Cost-Effective Abatement</a:t>
            </a:r>
          </a:p>
        </p:txBody>
      </p:sp>
      <p:sp>
        <p:nvSpPr>
          <p:cNvPr id="32" name="Rectangle 31"/>
          <p:cNvSpPr/>
          <p:nvPr/>
        </p:nvSpPr>
        <p:spPr>
          <a:xfrm>
            <a:off x="7741733" y="5320358"/>
            <a:ext cx="2497250" cy="769441"/>
          </a:xfrm>
          <a:prstGeom prst="rect">
            <a:avLst/>
          </a:prstGeom>
        </p:spPr>
        <p:txBody>
          <a:bodyPr wrap="square">
            <a:spAutoFit/>
          </a:bodyPr>
          <a:lstStyle/>
          <a:p>
            <a:pPr algn="ctr"/>
            <a:r>
              <a:rPr lang="en-US" sz="2200" b="1" dirty="0"/>
              <a:t>Prices raised by charging emissions</a:t>
            </a:r>
          </a:p>
        </p:txBody>
      </p:sp>
      <p:sp>
        <p:nvSpPr>
          <p:cNvPr id="33" name="Rectangle 32"/>
          <p:cNvSpPr/>
          <p:nvPr/>
        </p:nvSpPr>
        <p:spPr>
          <a:xfrm>
            <a:off x="1542109" y="2359690"/>
            <a:ext cx="2151239" cy="830997"/>
          </a:xfrm>
          <a:prstGeom prst="rect">
            <a:avLst/>
          </a:prstGeom>
        </p:spPr>
        <p:txBody>
          <a:bodyPr wrap="square">
            <a:spAutoFit/>
          </a:bodyPr>
          <a:lstStyle/>
          <a:p>
            <a:r>
              <a:rPr lang="en-US" sz="2400" b="1" dirty="0"/>
              <a:t>Alignment with State Goals</a:t>
            </a:r>
          </a:p>
        </p:txBody>
      </p:sp>
      <p:sp>
        <p:nvSpPr>
          <p:cNvPr id="34" name="Rectangle 33"/>
          <p:cNvSpPr/>
          <p:nvPr/>
        </p:nvSpPr>
        <p:spPr>
          <a:xfrm>
            <a:off x="7394264" y="3830142"/>
            <a:ext cx="3192221" cy="769441"/>
          </a:xfrm>
          <a:prstGeom prst="rect">
            <a:avLst/>
          </a:prstGeom>
        </p:spPr>
        <p:txBody>
          <a:bodyPr wrap="none">
            <a:spAutoFit/>
          </a:bodyPr>
          <a:lstStyle/>
          <a:p>
            <a:pPr algn="ctr"/>
            <a:r>
              <a:rPr lang="en-US" sz="2200" b="1" dirty="0"/>
              <a:t>More opportunities; </a:t>
            </a:r>
          </a:p>
          <a:p>
            <a:pPr algn="ctr"/>
            <a:r>
              <a:rPr lang="en-US" sz="2200" b="1" dirty="0"/>
              <a:t>Select the most economic</a:t>
            </a:r>
          </a:p>
        </p:txBody>
      </p:sp>
    </p:spTree>
    <p:extLst>
      <p:ext uri="{BB962C8B-B14F-4D97-AF65-F5344CB8AC3E}">
        <p14:creationId xmlns:p14="http://schemas.microsoft.com/office/powerpoint/2010/main" val="109416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a:off x="5964493" y="3984737"/>
            <a:ext cx="2468880" cy="2103120"/>
          </a:xfrm>
          <a:prstGeom prst="line">
            <a:avLst/>
          </a:prstGeom>
          <a:ln w="1016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3495613" y="3957578"/>
            <a:ext cx="2468880" cy="2103120"/>
          </a:xfrm>
          <a:prstGeom prst="line">
            <a:avLst/>
          </a:prstGeom>
          <a:ln w="1016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3495613" y="1854458"/>
            <a:ext cx="2468880" cy="2103120"/>
          </a:xfrm>
          <a:prstGeom prst="line">
            <a:avLst/>
          </a:prstGeom>
          <a:ln w="1016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964493" y="1854458"/>
            <a:ext cx="2468880" cy="2103120"/>
          </a:xfrm>
          <a:prstGeom prst="line">
            <a:avLst/>
          </a:prstGeom>
          <a:ln w="1016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Carbon Charge versus Alternative Mechanisms</a:t>
            </a:r>
          </a:p>
        </p:txBody>
      </p:sp>
      <p:grpSp>
        <p:nvGrpSpPr>
          <p:cNvPr id="10" name="Group 9"/>
          <p:cNvGrpSpPr/>
          <p:nvPr/>
        </p:nvGrpSpPr>
        <p:grpSpPr>
          <a:xfrm>
            <a:off x="4871864" y="1379757"/>
            <a:ext cx="2217787" cy="1267485"/>
            <a:chOff x="3446444" y="1497346"/>
            <a:chExt cx="2217787" cy="1267485"/>
          </a:xfrm>
        </p:grpSpPr>
        <p:sp>
          <p:nvSpPr>
            <p:cNvPr id="54" name="Oval 53"/>
            <p:cNvSpPr/>
            <p:nvPr/>
          </p:nvSpPr>
          <p:spPr>
            <a:xfrm>
              <a:off x="3459868" y="1497346"/>
              <a:ext cx="2190939" cy="1267485"/>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446444" y="1884867"/>
              <a:ext cx="2217787" cy="492443"/>
            </a:xfrm>
            <a:prstGeom prst="rect">
              <a:avLst/>
            </a:prstGeom>
          </p:spPr>
          <p:txBody>
            <a:bodyPr wrap="none">
              <a:spAutoFit/>
            </a:bodyPr>
            <a:lstStyle/>
            <a:p>
              <a:pPr>
                <a:spcBef>
                  <a:spcPts val="2400"/>
                </a:spcBef>
              </a:pPr>
              <a:r>
                <a:rPr lang="en-US" sz="2600" b="1" dirty="0"/>
                <a:t>Carbon Charge</a:t>
              </a:r>
            </a:p>
          </p:txBody>
        </p:sp>
      </p:grpSp>
      <p:grpSp>
        <p:nvGrpSpPr>
          <p:cNvPr id="12" name="Group 11"/>
          <p:cNvGrpSpPr/>
          <p:nvPr/>
        </p:nvGrpSpPr>
        <p:grpSpPr>
          <a:xfrm>
            <a:off x="4885288" y="5231812"/>
            <a:ext cx="2190939" cy="1267485"/>
            <a:chOff x="4715786" y="5069489"/>
            <a:chExt cx="2190939" cy="1267485"/>
          </a:xfrm>
        </p:grpSpPr>
        <p:sp>
          <p:nvSpPr>
            <p:cNvPr id="52" name="Oval 51"/>
            <p:cNvSpPr/>
            <p:nvPr/>
          </p:nvSpPr>
          <p:spPr>
            <a:xfrm>
              <a:off x="4715786" y="5069489"/>
              <a:ext cx="2190939" cy="1267485"/>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285823" y="5457010"/>
              <a:ext cx="1050865" cy="492443"/>
            </a:xfrm>
            <a:prstGeom prst="rect">
              <a:avLst/>
            </a:prstGeom>
          </p:spPr>
          <p:txBody>
            <a:bodyPr wrap="none">
              <a:spAutoFit/>
            </a:bodyPr>
            <a:lstStyle/>
            <a:p>
              <a:pPr>
                <a:spcBef>
                  <a:spcPts val="2400"/>
                </a:spcBef>
              </a:pPr>
              <a:r>
                <a:rPr lang="en-US" sz="2600" b="1" dirty="0"/>
                <a:t>RGGI+</a:t>
              </a:r>
            </a:p>
          </p:txBody>
        </p:sp>
      </p:grpSp>
      <p:grpSp>
        <p:nvGrpSpPr>
          <p:cNvPr id="13" name="Group 12"/>
          <p:cNvGrpSpPr/>
          <p:nvPr/>
        </p:nvGrpSpPr>
        <p:grpSpPr>
          <a:xfrm>
            <a:off x="7198936" y="3268740"/>
            <a:ext cx="2190939" cy="1267485"/>
            <a:chOff x="1932610" y="5111211"/>
            <a:chExt cx="2190939" cy="1267485"/>
          </a:xfrm>
        </p:grpSpPr>
        <p:sp>
          <p:nvSpPr>
            <p:cNvPr id="51" name="Oval 50"/>
            <p:cNvSpPr/>
            <p:nvPr/>
          </p:nvSpPr>
          <p:spPr>
            <a:xfrm>
              <a:off x="1932610" y="5111211"/>
              <a:ext cx="2190939" cy="1267485"/>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32610" y="5298677"/>
              <a:ext cx="2190939" cy="892552"/>
            </a:xfrm>
            <a:prstGeom prst="rect">
              <a:avLst/>
            </a:prstGeom>
          </p:spPr>
          <p:txBody>
            <a:bodyPr wrap="square">
              <a:spAutoFit/>
            </a:bodyPr>
            <a:lstStyle/>
            <a:p>
              <a:pPr algn="ctr">
                <a:spcBef>
                  <a:spcPts val="2400"/>
                </a:spcBef>
              </a:pPr>
              <a:r>
                <a:rPr lang="en-US" sz="2600" b="1" dirty="0"/>
                <a:t>NY Cap-and-Trade</a:t>
              </a:r>
            </a:p>
          </p:txBody>
        </p:sp>
      </p:grpSp>
      <p:grpSp>
        <p:nvGrpSpPr>
          <p:cNvPr id="11" name="Group 10"/>
          <p:cNvGrpSpPr/>
          <p:nvPr/>
        </p:nvGrpSpPr>
        <p:grpSpPr>
          <a:xfrm>
            <a:off x="2400146" y="3268740"/>
            <a:ext cx="2190939" cy="1267485"/>
            <a:chOff x="1257700" y="2988930"/>
            <a:chExt cx="2190939" cy="1267485"/>
          </a:xfrm>
        </p:grpSpPr>
        <p:sp>
          <p:nvSpPr>
            <p:cNvPr id="49" name="Oval 48"/>
            <p:cNvSpPr/>
            <p:nvPr/>
          </p:nvSpPr>
          <p:spPr>
            <a:xfrm>
              <a:off x="1257700" y="2988930"/>
              <a:ext cx="2190939" cy="1267485"/>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495947" y="3376451"/>
              <a:ext cx="1714444" cy="492443"/>
            </a:xfrm>
            <a:prstGeom prst="rect">
              <a:avLst/>
            </a:prstGeom>
          </p:spPr>
          <p:txBody>
            <a:bodyPr wrap="none">
              <a:spAutoFit/>
            </a:bodyPr>
            <a:lstStyle/>
            <a:p>
              <a:pPr>
                <a:spcBef>
                  <a:spcPts val="2400"/>
                </a:spcBef>
              </a:pPr>
              <a:r>
                <a:rPr lang="en-US" sz="2600" b="1" dirty="0"/>
                <a:t>Carbon Tax</a:t>
              </a:r>
            </a:p>
          </p:txBody>
        </p:sp>
      </p:grpSp>
    </p:spTree>
    <p:extLst>
      <p:ext uri="{BB962C8B-B14F-4D97-AF65-F5344CB8AC3E}">
        <p14:creationId xmlns:p14="http://schemas.microsoft.com/office/powerpoint/2010/main" val="260423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353" y="634324"/>
            <a:ext cx="8532851" cy="530352"/>
          </a:xfrm>
        </p:spPr>
        <p:txBody>
          <a:bodyPr/>
          <a:lstStyle/>
          <a:p>
            <a:br>
              <a:rPr lang="en-US" sz="2700" dirty="0"/>
            </a:br>
            <a:r>
              <a:rPr lang="en-US" sz="2700" dirty="0"/>
              <a:t>Emissions Abatement &amp; Economic </a:t>
            </a:r>
            <a:r>
              <a:rPr lang="en-US" sz="2700" dirty="0">
                <a:solidFill>
                  <a:schemeClr val="tx2"/>
                </a:solidFill>
              </a:rPr>
              <a:t>Efficiency Gains</a:t>
            </a:r>
            <a:endParaRPr lang="en-US" sz="2700" dirty="0">
              <a:solidFill>
                <a:srgbClr val="FF0000"/>
              </a:solidFill>
            </a:endParaRPr>
          </a:p>
        </p:txBody>
      </p:sp>
      <p:sp>
        <p:nvSpPr>
          <p:cNvPr id="3" name="Text Placeholder 2"/>
          <p:cNvSpPr>
            <a:spLocks noGrp="1"/>
          </p:cNvSpPr>
          <p:nvPr>
            <p:ph type="body" sz="quarter" idx="14"/>
          </p:nvPr>
        </p:nvSpPr>
        <p:spPr>
          <a:xfrm>
            <a:off x="615462" y="1316618"/>
            <a:ext cx="6454355" cy="5310195"/>
          </a:xfrm>
        </p:spPr>
        <p:txBody>
          <a:bodyPr/>
          <a:lstStyle/>
          <a:p>
            <a:pPr>
              <a:spcBef>
                <a:spcPts val="600"/>
              </a:spcBef>
            </a:pPr>
            <a:r>
              <a:rPr lang="en-US" sz="2800" dirty="0">
                <a:solidFill>
                  <a:schemeClr val="tx1"/>
                </a:solidFill>
              </a:rPr>
              <a:t>We estimate a $40/ton CO</a:t>
            </a:r>
            <a:r>
              <a:rPr lang="en-US" sz="2800" baseline="-25000" dirty="0">
                <a:solidFill>
                  <a:schemeClr val="tx1"/>
                </a:solidFill>
              </a:rPr>
              <a:t>2</a:t>
            </a:r>
            <a:r>
              <a:rPr lang="en-US" sz="2800" dirty="0">
                <a:solidFill>
                  <a:schemeClr val="tx1"/>
                </a:solidFill>
              </a:rPr>
              <a:t> charge could reduce NY CO</a:t>
            </a:r>
            <a:r>
              <a:rPr lang="en-US" sz="2800" baseline="-25000" dirty="0">
                <a:solidFill>
                  <a:schemeClr val="tx1"/>
                </a:solidFill>
              </a:rPr>
              <a:t>2</a:t>
            </a:r>
            <a:r>
              <a:rPr lang="en-US" sz="2800" dirty="0">
                <a:solidFill>
                  <a:schemeClr val="tx1"/>
                </a:solidFill>
              </a:rPr>
              <a:t> emissions by 2.6m tons/</a:t>
            </a:r>
            <a:r>
              <a:rPr lang="en-US" sz="2800" dirty="0" err="1">
                <a:solidFill>
                  <a:schemeClr val="tx1"/>
                </a:solidFill>
              </a:rPr>
              <a:t>yr</a:t>
            </a:r>
            <a:endParaRPr lang="en-US" sz="2800" dirty="0">
              <a:solidFill>
                <a:schemeClr val="tx1"/>
              </a:solidFill>
            </a:endParaRPr>
          </a:p>
          <a:p>
            <a:pPr lvl="1">
              <a:spcBef>
                <a:spcPts val="600"/>
              </a:spcBef>
            </a:pPr>
            <a:r>
              <a:rPr lang="en-US" sz="2800" dirty="0">
                <a:solidFill>
                  <a:schemeClr val="tx1"/>
                </a:solidFill>
              </a:rPr>
              <a:t>Indicative, based on reasonable assumptions</a:t>
            </a:r>
          </a:p>
          <a:p>
            <a:pPr lvl="1">
              <a:spcBef>
                <a:spcPts val="600"/>
              </a:spcBef>
            </a:pPr>
            <a:r>
              <a:rPr lang="en-US" sz="2800" dirty="0">
                <a:solidFill>
                  <a:schemeClr val="tx1"/>
                </a:solidFill>
              </a:rPr>
              <a:t>Excl. changes to commitment and dispatch</a:t>
            </a:r>
          </a:p>
          <a:p>
            <a:pPr marL="233362" lvl="1" indent="0">
              <a:spcBef>
                <a:spcPts val="600"/>
              </a:spcBef>
              <a:buNone/>
            </a:pPr>
            <a:endParaRPr lang="en-US" sz="2800" dirty="0">
              <a:solidFill>
                <a:schemeClr val="tx1"/>
              </a:solidFill>
            </a:endParaRPr>
          </a:p>
          <a:p>
            <a:pPr marL="117475" lvl="1" indent="-117475">
              <a:spcBef>
                <a:spcPts val="600"/>
              </a:spcBef>
              <a:buClr>
                <a:schemeClr val="bg1"/>
              </a:buClr>
              <a:buSzPct val="100000"/>
              <a:buFont typeface="Calibri" pitchFamily="34" charset="0"/>
              <a:buChar char=" "/>
            </a:pPr>
            <a:r>
              <a:rPr lang="en-US" sz="2800" b="1" dirty="0">
                <a:solidFill>
                  <a:schemeClr val="tx1"/>
                </a:solidFill>
              </a:rPr>
              <a:t>Could replace costlier abatement</a:t>
            </a:r>
          </a:p>
          <a:p>
            <a:pPr lvl="1">
              <a:spcBef>
                <a:spcPts val="600"/>
              </a:spcBef>
            </a:pPr>
            <a:r>
              <a:rPr lang="en-US" sz="2800" dirty="0">
                <a:solidFill>
                  <a:schemeClr val="tx1"/>
                </a:solidFill>
              </a:rPr>
              <a:t>E.g., 6.3 </a:t>
            </a:r>
            <a:r>
              <a:rPr lang="en-US" sz="2800" dirty="0" err="1">
                <a:solidFill>
                  <a:schemeClr val="tx1"/>
                </a:solidFill>
              </a:rPr>
              <a:t>TWh</a:t>
            </a:r>
            <a:r>
              <a:rPr lang="en-US" sz="2800" dirty="0">
                <a:solidFill>
                  <a:schemeClr val="tx1"/>
                </a:solidFill>
              </a:rPr>
              <a:t> less REC procurement could reduce economic costs by $120 million/</a:t>
            </a:r>
            <a:r>
              <a:rPr lang="en-US" sz="2800" dirty="0" err="1">
                <a:solidFill>
                  <a:schemeClr val="tx1"/>
                </a:solidFill>
              </a:rPr>
              <a:t>yr</a:t>
            </a:r>
            <a:endParaRPr lang="en-US" sz="2800" dirty="0">
              <a:solidFill>
                <a:schemeClr val="tx1"/>
              </a:solidFill>
            </a:endParaRPr>
          </a:p>
          <a:p>
            <a:pPr lvl="1">
              <a:spcBef>
                <a:spcPts val="600"/>
              </a:spcBef>
            </a:pPr>
            <a:endParaRPr lang="en-US"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820" y="1681007"/>
            <a:ext cx="2309813"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74568" y="1328603"/>
            <a:ext cx="3467100" cy="338554"/>
          </a:xfrm>
          <a:prstGeom prst="rect">
            <a:avLst/>
          </a:prstGeom>
          <a:noFill/>
        </p:spPr>
        <p:txBody>
          <a:bodyPr wrap="square" rtlCol="0">
            <a:spAutoFit/>
          </a:bodyPr>
          <a:lstStyle/>
          <a:p>
            <a:pPr algn="ctr"/>
            <a:r>
              <a:rPr lang="en-US" sz="1600" b="1" dirty="0">
                <a:solidFill>
                  <a:schemeClr val="tx2"/>
                </a:solidFill>
              </a:rPr>
              <a:t>Indicative Estimate of Abatement</a:t>
            </a:r>
          </a:p>
        </p:txBody>
      </p:sp>
      <p:sp>
        <p:nvSpPr>
          <p:cNvPr id="5" name="TextBox 4"/>
          <p:cNvSpPr txBox="1"/>
          <p:nvPr/>
        </p:nvSpPr>
        <p:spPr>
          <a:xfrm>
            <a:off x="9028793" y="2100431"/>
            <a:ext cx="1885950" cy="523220"/>
          </a:xfrm>
          <a:prstGeom prst="rect">
            <a:avLst/>
          </a:prstGeom>
          <a:noFill/>
        </p:spPr>
        <p:txBody>
          <a:bodyPr wrap="square" rtlCol="0">
            <a:spAutoFit/>
          </a:bodyPr>
          <a:lstStyle/>
          <a:p>
            <a:r>
              <a:rPr lang="en-US" sz="1400" b="1" dirty="0">
                <a:solidFill>
                  <a:schemeClr val="accent3"/>
                </a:solidFill>
              </a:rPr>
              <a:t>Tilting Renewable Investment</a:t>
            </a:r>
          </a:p>
        </p:txBody>
      </p:sp>
      <p:sp>
        <p:nvSpPr>
          <p:cNvPr id="7" name="TextBox 6"/>
          <p:cNvSpPr txBox="1"/>
          <p:nvPr/>
        </p:nvSpPr>
        <p:spPr>
          <a:xfrm>
            <a:off x="9028793" y="2758172"/>
            <a:ext cx="1685924" cy="523220"/>
          </a:xfrm>
          <a:prstGeom prst="rect">
            <a:avLst/>
          </a:prstGeom>
          <a:noFill/>
        </p:spPr>
        <p:txBody>
          <a:bodyPr wrap="square" rtlCol="0">
            <a:spAutoFit/>
          </a:bodyPr>
          <a:lstStyle/>
          <a:p>
            <a:r>
              <a:rPr lang="en-US" sz="1400" b="1" dirty="0">
                <a:solidFill>
                  <a:schemeClr val="accent1"/>
                </a:solidFill>
              </a:rPr>
              <a:t>Supporting Investment in CCs</a:t>
            </a:r>
          </a:p>
        </p:txBody>
      </p:sp>
      <p:sp>
        <p:nvSpPr>
          <p:cNvPr id="8" name="TextBox 7"/>
          <p:cNvSpPr txBox="1"/>
          <p:nvPr/>
        </p:nvSpPr>
        <p:spPr>
          <a:xfrm>
            <a:off x="9028793" y="3281392"/>
            <a:ext cx="1685924" cy="523220"/>
          </a:xfrm>
          <a:prstGeom prst="rect">
            <a:avLst/>
          </a:prstGeom>
          <a:noFill/>
        </p:spPr>
        <p:txBody>
          <a:bodyPr wrap="square" rtlCol="0">
            <a:spAutoFit/>
          </a:bodyPr>
          <a:lstStyle/>
          <a:p>
            <a:r>
              <a:rPr lang="en-US" sz="1400" b="1" dirty="0">
                <a:solidFill>
                  <a:schemeClr val="accent2"/>
                </a:solidFill>
              </a:rPr>
              <a:t>Incorporating Storage and DR</a:t>
            </a:r>
          </a:p>
        </p:txBody>
      </p:sp>
      <p:sp>
        <p:nvSpPr>
          <p:cNvPr id="9" name="TextBox 8"/>
          <p:cNvSpPr txBox="1"/>
          <p:nvPr/>
        </p:nvSpPr>
        <p:spPr>
          <a:xfrm>
            <a:off x="9028793" y="3804612"/>
            <a:ext cx="1685924" cy="523220"/>
          </a:xfrm>
          <a:prstGeom prst="rect">
            <a:avLst/>
          </a:prstGeom>
          <a:noFill/>
        </p:spPr>
        <p:txBody>
          <a:bodyPr wrap="square" rtlCol="0">
            <a:spAutoFit/>
          </a:bodyPr>
          <a:lstStyle/>
          <a:p>
            <a:r>
              <a:rPr lang="en-US" sz="1400" b="1" dirty="0">
                <a:solidFill>
                  <a:schemeClr val="bg1"/>
                </a:solidFill>
              </a:rPr>
              <a:t>Incentivizing EE and Conservation</a:t>
            </a:r>
          </a:p>
        </p:txBody>
      </p:sp>
    </p:spTree>
    <p:extLst>
      <p:ext uri="{BB962C8B-B14F-4D97-AF65-F5344CB8AC3E}">
        <p14:creationId xmlns:p14="http://schemas.microsoft.com/office/powerpoint/2010/main" val="95462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65" y="1932688"/>
            <a:ext cx="7894637" cy="391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21150" y="4936238"/>
            <a:ext cx="7945514" cy="9096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75351" y="634324"/>
            <a:ext cx="8528876" cy="530352"/>
          </a:xfrm>
        </p:spPr>
        <p:txBody>
          <a:bodyPr/>
          <a:lstStyle/>
          <a:p>
            <a:r>
              <a:rPr lang="en-US" dirty="0"/>
              <a:t>Net Impact on Customer Costs is Relatively Small</a:t>
            </a:r>
          </a:p>
        </p:txBody>
      </p:sp>
      <p:sp>
        <p:nvSpPr>
          <p:cNvPr id="11" name="TextBox 10"/>
          <p:cNvSpPr txBox="1"/>
          <p:nvPr/>
        </p:nvSpPr>
        <p:spPr>
          <a:xfrm>
            <a:off x="2410689" y="1633413"/>
            <a:ext cx="508473" cy="261610"/>
          </a:xfrm>
          <a:prstGeom prst="rect">
            <a:avLst/>
          </a:prstGeom>
          <a:noFill/>
        </p:spPr>
        <p:txBody>
          <a:bodyPr wrap="none" rtlCol="0">
            <a:spAutoFit/>
          </a:bodyPr>
          <a:lstStyle/>
          <a:p>
            <a:pPr algn="ctr"/>
            <a:r>
              <a:rPr lang="en-US" sz="1100" b="1" dirty="0"/>
              <a:t>+1.9</a:t>
            </a:r>
            <a:r>
              <a:rPr lang="en-US" sz="1100" b="1" dirty="0">
                <a:latin typeface="Calibri"/>
              </a:rPr>
              <a:t>¢</a:t>
            </a:r>
            <a:endParaRPr lang="en-US" sz="1100" b="1" dirty="0"/>
          </a:p>
        </p:txBody>
      </p:sp>
      <p:sp>
        <p:nvSpPr>
          <p:cNvPr id="12" name="TextBox 13"/>
          <p:cNvSpPr txBox="1"/>
          <p:nvPr/>
        </p:nvSpPr>
        <p:spPr>
          <a:xfrm>
            <a:off x="3270788" y="1624342"/>
            <a:ext cx="481222" cy="261610"/>
          </a:xfrm>
          <a:prstGeom prst="rect">
            <a:avLst/>
          </a:prstGeom>
          <a:noFill/>
        </p:spPr>
        <p:txBody>
          <a:bodyPr wrap="none" rtlCol="0">
            <a:spAutoFit/>
          </a:bodyPr>
          <a:lstStyle/>
          <a:p>
            <a:pPr algn="ctr"/>
            <a:r>
              <a:rPr lang="en-US" sz="1100" b="1" dirty="0"/>
              <a:t>-0.9¢</a:t>
            </a:r>
          </a:p>
        </p:txBody>
      </p:sp>
      <p:sp>
        <p:nvSpPr>
          <p:cNvPr id="13" name="TextBox 14"/>
          <p:cNvSpPr txBox="1"/>
          <p:nvPr/>
        </p:nvSpPr>
        <p:spPr>
          <a:xfrm>
            <a:off x="4081769" y="1633413"/>
            <a:ext cx="481222" cy="261610"/>
          </a:xfrm>
          <a:prstGeom prst="rect">
            <a:avLst/>
          </a:prstGeom>
          <a:noFill/>
        </p:spPr>
        <p:txBody>
          <a:bodyPr wrap="none" rtlCol="0">
            <a:spAutoFit/>
          </a:bodyPr>
          <a:lstStyle/>
          <a:p>
            <a:r>
              <a:rPr lang="en-US" sz="1100" b="1" dirty="0"/>
              <a:t>-0.1¢</a:t>
            </a:r>
          </a:p>
        </p:txBody>
      </p:sp>
      <p:sp>
        <p:nvSpPr>
          <p:cNvPr id="14" name="TextBox 15"/>
          <p:cNvSpPr txBox="1"/>
          <p:nvPr/>
        </p:nvSpPr>
        <p:spPr>
          <a:xfrm>
            <a:off x="4911866" y="1618550"/>
            <a:ext cx="481222" cy="261610"/>
          </a:xfrm>
          <a:prstGeom prst="rect">
            <a:avLst/>
          </a:prstGeom>
          <a:noFill/>
        </p:spPr>
        <p:txBody>
          <a:bodyPr wrap="none" rtlCol="0">
            <a:spAutoFit/>
          </a:bodyPr>
          <a:lstStyle/>
          <a:p>
            <a:r>
              <a:rPr lang="en-US" sz="1100" b="1" dirty="0"/>
              <a:t>-0.2¢</a:t>
            </a:r>
          </a:p>
        </p:txBody>
      </p:sp>
      <p:sp>
        <p:nvSpPr>
          <p:cNvPr id="15" name="TextBox 21"/>
          <p:cNvSpPr txBox="1"/>
          <p:nvPr/>
        </p:nvSpPr>
        <p:spPr>
          <a:xfrm>
            <a:off x="6570029" y="1633413"/>
            <a:ext cx="481221" cy="261610"/>
          </a:xfrm>
          <a:prstGeom prst="rect">
            <a:avLst/>
          </a:prstGeom>
          <a:noFill/>
        </p:spPr>
        <p:txBody>
          <a:bodyPr wrap="none" rtlCol="0">
            <a:spAutoFit/>
          </a:bodyPr>
          <a:lstStyle/>
          <a:p>
            <a:pPr algn="ctr"/>
            <a:r>
              <a:rPr lang="en-US" sz="1100" b="1" dirty="0"/>
              <a:t>-0.4¢</a:t>
            </a:r>
          </a:p>
        </p:txBody>
      </p:sp>
      <p:sp>
        <p:nvSpPr>
          <p:cNvPr id="16" name="TextBox 22"/>
          <p:cNvSpPr txBox="1"/>
          <p:nvPr/>
        </p:nvSpPr>
        <p:spPr>
          <a:xfrm>
            <a:off x="7397796" y="1633413"/>
            <a:ext cx="481222" cy="261610"/>
          </a:xfrm>
          <a:prstGeom prst="rect">
            <a:avLst/>
          </a:prstGeom>
          <a:noFill/>
        </p:spPr>
        <p:txBody>
          <a:bodyPr wrap="none" rtlCol="0">
            <a:spAutoFit/>
          </a:bodyPr>
          <a:lstStyle/>
          <a:p>
            <a:pPr algn="ctr"/>
            <a:r>
              <a:rPr lang="en-US" sz="1100" b="1" dirty="0"/>
              <a:t>-0.1¢</a:t>
            </a:r>
            <a:endParaRPr lang="en-US" sz="1100" dirty="0"/>
          </a:p>
        </p:txBody>
      </p:sp>
      <p:sp>
        <p:nvSpPr>
          <p:cNvPr id="18" name="TextBox 18"/>
          <p:cNvSpPr txBox="1"/>
          <p:nvPr/>
        </p:nvSpPr>
        <p:spPr>
          <a:xfrm>
            <a:off x="5739691" y="1633413"/>
            <a:ext cx="553357" cy="261610"/>
          </a:xfrm>
          <a:prstGeom prst="rect">
            <a:avLst/>
          </a:prstGeom>
          <a:noFill/>
        </p:spPr>
        <p:txBody>
          <a:bodyPr wrap="none" rtlCol="0">
            <a:spAutoFit/>
          </a:bodyPr>
          <a:lstStyle/>
          <a:p>
            <a:r>
              <a:rPr lang="en-US" sz="1100" b="1" dirty="0"/>
              <a:t>-0.03¢</a:t>
            </a:r>
          </a:p>
        </p:txBody>
      </p:sp>
      <p:sp>
        <p:nvSpPr>
          <p:cNvPr id="19" name="TextBox 18"/>
          <p:cNvSpPr txBox="1"/>
          <p:nvPr/>
        </p:nvSpPr>
        <p:spPr>
          <a:xfrm rot="16200000">
            <a:off x="1150012" y="3406683"/>
            <a:ext cx="1293997" cy="276999"/>
          </a:xfrm>
          <a:prstGeom prst="rect">
            <a:avLst/>
          </a:prstGeom>
          <a:noFill/>
        </p:spPr>
        <p:txBody>
          <a:bodyPr wrap="square" rtlCol="0">
            <a:spAutoFit/>
          </a:bodyPr>
          <a:lstStyle/>
          <a:p>
            <a:r>
              <a:rPr lang="en-US" sz="1200" b="1" dirty="0"/>
              <a:t>¢/kWh (2025 $s)</a:t>
            </a:r>
          </a:p>
        </p:txBody>
      </p:sp>
      <p:sp>
        <p:nvSpPr>
          <p:cNvPr id="20" name="TextBox 22"/>
          <p:cNvSpPr txBox="1"/>
          <p:nvPr/>
        </p:nvSpPr>
        <p:spPr>
          <a:xfrm>
            <a:off x="8129482" y="1633416"/>
            <a:ext cx="671980" cy="430887"/>
          </a:xfrm>
          <a:prstGeom prst="rect">
            <a:avLst/>
          </a:prstGeom>
          <a:noFill/>
        </p:spPr>
        <p:txBody>
          <a:bodyPr wrap="none" rtlCol="0">
            <a:spAutoFit/>
          </a:bodyPr>
          <a:lstStyle/>
          <a:p>
            <a:pPr algn="ctr"/>
            <a:r>
              <a:rPr lang="en-US" sz="1100" b="1" dirty="0"/>
              <a:t>-0.15 to </a:t>
            </a:r>
          </a:p>
          <a:p>
            <a:pPr algn="ctr"/>
            <a:r>
              <a:rPr lang="en-US" sz="1100" b="1" dirty="0"/>
              <a:t>+0.46¢</a:t>
            </a:r>
            <a:endParaRPr lang="en-US" sz="1100" dirty="0"/>
          </a:p>
        </p:txBody>
      </p:sp>
      <p:sp>
        <p:nvSpPr>
          <p:cNvPr id="21" name="TextBox 22"/>
          <p:cNvSpPr txBox="1"/>
          <p:nvPr/>
        </p:nvSpPr>
        <p:spPr>
          <a:xfrm>
            <a:off x="8960713" y="1633416"/>
            <a:ext cx="699230" cy="430887"/>
          </a:xfrm>
          <a:prstGeom prst="rect">
            <a:avLst/>
          </a:prstGeom>
          <a:noFill/>
        </p:spPr>
        <p:txBody>
          <a:bodyPr wrap="none" rtlCol="0">
            <a:spAutoFit/>
          </a:bodyPr>
          <a:lstStyle/>
          <a:p>
            <a:pPr algn="ctr"/>
            <a:r>
              <a:rPr lang="en-US" sz="1100" b="1" dirty="0"/>
              <a:t>+0.08 to </a:t>
            </a:r>
          </a:p>
          <a:p>
            <a:pPr algn="ctr"/>
            <a:r>
              <a:rPr lang="en-US" sz="1100" b="1" dirty="0"/>
              <a:t>+0.33¢</a:t>
            </a:r>
            <a:endParaRPr lang="en-US" sz="1100" dirty="0"/>
          </a:p>
        </p:txBody>
      </p:sp>
      <p:cxnSp>
        <p:nvCxnSpPr>
          <p:cNvPr id="22" name="Straight Arrow Connector 21"/>
          <p:cNvCxnSpPr/>
          <p:nvPr/>
        </p:nvCxnSpPr>
        <p:spPr>
          <a:xfrm flipH="1">
            <a:off x="8630098" y="3545182"/>
            <a:ext cx="127832" cy="362511"/>
          </a:xfrm>
          <a:prstGeom prst="straightConnector1">
            <a:avLst/>
          </a:prstGeom>
          <a:ln w="12700">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630100" y="2791087"/>
            <a:ext cx="1696881" cy="754092"/>
          </a:xfrm>
          <a:prstGeom prst="rect">
            <a:avLst/>
          </a:prstGeom>
          <a:solidFill>
            <a:srgbClr val="FFFFFF"/>
          </a:solidFill>
          <a:ln w="12700">
            <a:solidFill>
              <a:schemeClr val="accent3"/>
            </a:solidFill>
          </a:ln>
          <a:effectLst>
            <a:outerShdw blurRad="50800" dist="38100" dir="2700000" algn="tl" rotWithShape="0">
              <a:prstClr val="black">
                <a:alpha val="40000"/>
              </a:prstClr>
            </a:outerShdw>
          </a:effectLst>
        </p:spPr>
        <p:txBody>
          <a:bodyPr wrap="square" rtlCol="0">
            <a:noAutofit/>
          </a:bodyPr>
          <a:lstStyle/>
          <a:p>
            <a:r>
              <a:rPr lang="en-US" sz="1100" dirty="0"/>
              <a:t>Net impact ranges from −0.15 to +0.46¢/kWh, amounting to −1% to +2% change in average bills.</a:t>
            </a:r>
            <a:endParaRPr lang="en-US" sz="1100" dirty="0">
              <a:solidFill>
                <a:schemeClr val="accent1">
                  <a:lumMod val="75000"/>
                </a:schemeClr>
              </a:solidFill>
            </a:endParaRPr>
          </a:p>
        </p:txBody>
      </p:sp>
      <p:sp>
        <p:nvSpPr>
          <p:cNvPr id="24" name="TextBox 23"/>
          <p:cNvSpPr txBox="1"/>
          <p:nvPr/>
        </p:nvSpPr>
        <p:spPr>
          <a:xfrm>
            <a:off x="9478540" y="3856906"/>
            <a:ext cx="1189463" cy="430887"/>
          </a:xfrm>
          <a:prstGeom prst="rect">
            <a:avLst/>
          </a:prstGeom>
          <a:noFill/>
        </p:spPr>
        <p:txBody>
          <a:bodyPr wrap="square" rtlCol="0">
            <a:spAutoFit/>
          </a:bodyPr>
          <a:lstStyle/>
          <a:p>
            <a:r>
              <a:rPr lang="en-US" sz="1100" b="1" dirty="0"/>
              <a:t>Central value: +0.17 ¢/kWh</a:t>
            </a:r>
          </a:p>
        </p:txBody>
      </p:sp>
      <p:sp>
        <p:nvSpPr>
          <p:cNvPr id="26" name="TextBox 14"/>
          <p:cNvSpPr txBox="1"/>
          <p:nvPr/>
        </p:nvSpPr>
        <p:spPr>
          <a:xfrm>
            <a:off x="7955486" y="4923516"/>
            <a:ext cx="970803" cy="769441"/>
          </a:xfrm>
          <a:prstGeom prst="rect">
            <a:avLst/>
          </a:prstGeom>
          <a:noFill/>
        </p:spPr>
        <p:txBody>
          <a:bodyPr wrap="square" rtlCol="0">
            <a:spAutoFit/>
          </a:bodyPr>
          <a:lstStyle/>
          <a:p>
            <a:pPr algn="ctr"/>
            <a:r>
              <a:rPr lang="en-US" sz="1100" b="1" dirty="0"/>
              <a:t>Net Impact on Customer Costs Across Sensitivities</a:t>
            </a:r>
          </a:p>
        </p:txBody>
      </p:sp>
      <p:sp>
        <p:nvSpPr>
          <p:cNvPr id="27" name="TextBox 14"/>
          <p:cNvSpPr txBox="1"/>
          <p:nvPr/>
        </p:nvSpPr>
        <p:spPr>
          <a:xfrm>
            <a:off x="8783706" y="4936238"/>
            <a:ext cx="1067548" cy="600164"/>
          </a:xfrm>
          <a:prstGeom prst="rect">
            <a:avLst/>
          </a:prstGeom>
          <a:noFill/>
        </p:spPr>
        <p:txBody>
          <a:bodyPr wrap="square" rtlCol="0">
            <a:spAutoFit/>
          </a:bodyPr>
          <a:lstStyle/>
          <a:p>
            <a:pPr algn="ctr"/>
            <a:r>
              <a:rPr lang="en-US" sz="1100" b="1" dirty="0"/>
              <a:t>Range of Net Impact Across Zones</a:t>
            </a:r>
          </a:p>
        </p:txBody>
      </p:sp>
      <p:sp>
        <p:nvSpPr>
          <p:cNvPr id="28" name="TextBox 2"/>
          <p:cNvSpPr txBox="1"/>
          <p:nvPr/>
        </p:nvSpPr>
        <p:spPr>
          <a:xfrm>
            <a:off x="2172892" y="4925017"/>
            <a:ext cx="960120" cy="600164"/>
          </a:xfrm>
          <a:prstGeom prst="rect">
            <a:avLst/>
          </a:prstGeom>
          <a:noFill/>
        </p:spPr>
        <p:txBody>
          <a:bodyPr wrap="square" rtlCol="0">
            <a:spAutoFit/>
          </a:bodyPr>
          <a:lstStyle/>
          <a:p>
            <a:pPr algn="ctr"/>
            <a:r>
              <a:rPr lang="en-US" sz="1100" b="1" dirty="0"/>
              <a:t>Increase in Wholesale Energy Prices</a:t>
            </a:r>
          </a:p>
        </p:txBody>
      </p:sp>
      <p:sp>
        <p:nvSpPr>
          <p:cNvPr id="29" name="TextBox 12"/>
          <p:cNvSpPr txBox="1"/>
          <p:nvPr/>
        </p:nvSpPr>
        <p:spPr>
          <a:xfrm>
            <a:off x="3000358" y="4933898"/>
            <a:ext cx="960120" cy="430887"/>
          </a:xfrm>
          <a:prstGeom prst="rect">
            <a:avLst/>
          </a:prstGeom>
          <a:noFill/>
        </p:spPr>
        <p:txBody>
          <a:bodyPr wrap="square" rtlCol="0">
            <a:spAutoFit/>
          </a:bodyPr>
          <a:lstStyle/>
          <a:p>
            <a:pPr algn="ctr"/>
            <a:r>
              <a:rPr lang="en-US" sz="1100" b="1" dirty="0"/>
              <a:t>Carbon Revenue</a:t>
            </a:r>
          </a:p>
        </p:txBody>
      </p:sp>
      <p:sp>
        <p:nvSpPr>
          <p:cNvPr id="30" name="TextBox 12"/>
          <p:cNvSpPr txBox="1"/>
          <p:nvPr/>
        </p:nvSpPr>
        <p:spPr>
          <a:xfrm>
            <a:off x="3819214" y="4922568"/>
            <a:ext cx="960120" cy="430887"/>
          </a:xfrm>
          <a:prstGeom prst="rect">
            <a:avLst/>
          </a:prstGeom>
          <a:noFill/>
        </p:spPr>
        <p:txBody>
          <a:bodyPr wrap="square" rtlCol="0">
            <a:spAutoFit/>
          </a:bodyPr>
          <a:lstStyle/>
          <a:p>
            <a:pPr algn="ctr"/>
            <a:r>
              <a:rPr lang="en-US" sz="1100" b="1" dirty="0"/>
              <a:t>Lower        ZEC Prices</a:t>
            </a:r>
          </a:p>
        </p:txBody>
      </p:sp>
      <p:sp>
        <p:nvSpPr>
          <p:cNvPr id="31" name="TextBox 12"/>
          <p:cNvSpPr txBox="1"/>
          <p:nvPr/>
        </p:nvSpPr>
        <p:spPr>
          <a:xfrm>
            <a:off x="4663708" y="4922567"/>
            <a:ext cx="960120" cy="430887"/>
          </a:xfrm>
          <a:prstGeom prst="rect">
            <a:avLst/>
          </a:prstGeom>
          <a:noFill/>
        </p:spPr>
        <p:txBody>
          <a:bodyPr wrap="square" rtlCol="0">
            <a:spAutoFit/>
          </a:bodyPr>
          <a:lstStyle/>
          <a:p>
            <a:pPr algn="ctr"/>
            <a:r>
              <a:rPr lang="en-US" sz="1100" b="1" dirty="0"/>
              <a:t>Lower        REC Prices</a:t>
            </a:r>
          </a:p>
        </p:txBody>
      </p:sp>
      <p:sp>
        <p:nvSpPr>
          <p:cNvPr id="32" name="TextBox 14"/>
          <p:cNvSpPr txBox="1"/>
          <p:nvPr/>
        </p:nvSpPr>
        <p:spPr>
          <a:xfrm>
            <a:off x="5483038" y="4922566"/>
            <a:ext cx="960120" cy="430887"/>
          </a:xfrm>
          <a:prstGeom prst="rect">
            <a:avLst/>
          </a:prstGeom>
          <a:noFill/>
        </p:spPr>
        <p:txBody>
          <a:bodyPr wrap="square" rtlCol="0">
            <a:spAutoFit/>
          </a:bodyPr>
          <a:lstStyle/>
          <a:p>
            <a:pPr algn="ctr"/>
            <a:r>
              <a:rPr lang="en-US" sz="1100" b="1" dirty="0"/>
              <a:t>Increased TCC Value</a:t>
            </a:r>
          </a:p>
        </p:txBody>
      </p:sp>
      <p:sp>
        <p:nvSpPr>
          <p:cNvPr id="34" name="TextBox 14"/>
          <p:cNvSpPr txBox="1"/>
          <p:nvPr/>
        </p:nvSpPr>
        <p:spPr>
          <a:xfrm>
            <a:off x="7087703" y="4922565"/>
            <a:ext cx="1037395" cy="769441"/>
          </a:xfrm>
          <a:prstGeom prst="rect">
            <a:avLst/>
          </a:prstGeom>
          <a:noFill/>
        </p:spPr>
        <p:txBody>
          <a:bodyPr wrap="square" rtlCol="0">
            <a:spAutoFit/>
          </a:bodyPr>
          <a:lstStyle/>
          <a:p>
            <a:pPr algn="ctr"/>
            <a:r>
              <a:rPr lang="en-US" sz="1100" b="1" dirty="0"/>
              <a:t>Carbon Price-  Induced Abatement (Avoids RECs)</a:t>
            </a:r>
          </a:p>
        </p:txBody>
      </p:sp>
      <p:sp>
        <p:nvSpPr>
          <p:cNvPr id="33" name="TextBox 32"/>
          <p:cNvSpPr txBox="1"/>
          <p:nvPr/>
        </p:nvSpPr>
        <p:spPr>
          <a:xfrm>
            <a:off x="6304449" y="4931274"/>
            <a:ext cx="960120" cy="938719"/>
          </a:xfrm>
          <a:prstGeom prst="rect">
            <a:avLst/>
          </a:prstGeom>
          <a:noFill/>
        </p:spPr>
        <p:txBody>
          <a:bodyPr wrap="square" rtlCol="0">
            <a:spAutoFit/>
          </a:bodyPr>
          <a:lstStyle/>
          <a:p>
            <a:pPr algn="ctr"/>
            <a:r>
              <a:rPr lang="en-US" sz="1100" b="1" dirty="0"/>
              <a:t>Adjustments to Static Analysis due to Entry of CCs</a:t>
            </a:r>
          </a:p>
        </p:txBody>
      </p:sp>
    </p:spTree>
    <p:extLst>
      <p:ext uri="{BB962C8B-B14F-4D97-AF65-F5344CB8AC3E}">
        <p14:creationId xmlns:p14="http://schemas.microsoft.com/office/powerpoint/2010/main" val="20864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Design Issues</a:t>
            </a:r>
          </a:p>
        </p:txBody>
      </p:sp>
      <p:sp>
        <p:nvSpPr>
          <p:cNvPr id="4" name="Rounded Rectangle 3"/>
          <p:cNvSpPr/>
          <p:nvPr/>
        </p:nvSpPr>
        <p:spPr>
          <a:xfrm>
            <a:off x="1775463" y="2511122"/>
            <a:ext cx="2306683" cy="1280160"/>
          </a:xfrm>
          <a:prstGeom prst="roundRect">
            <a:avLst/>
          </a:prstGeom>
          <a:solidFill>
            <a:schemeClr val="accent6">
              <a:lumMod val="40000"/>
              <a:lumOff val="60000"/>
            </a:schemeClr>
          </a:solidFill>
          <a:ln w="38100">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a:solidFill>
                  <a:schemeClr val="tx2"/>
                </a:solidFill>
              </a:rPr>
              <a:t>Price of CO</a:t>
            </a:r>
            <a:r>
              <a:rPr lang="en-US" sz="2200" b="1" baseline="-25000" dirty="0">
                <a:solidFill>
                  <a:schemeClr val="tx2"/>
                </a:solidFill>
              </a:rPr>
              <a:t>2</a:t>
            </a:r>
            <a:r>
              <a:rPr lang="en-US" sz="2200" b="1" dirty="0">
                <a:solidFill>
                  <a:schemeClr val="tx2"/>
                </a:solidFill>
              </a:rPr>
              <a:t> to be Set by PSC</a:t>
            </a:r>
          </a:p>
        </p:txBody>
      </p:sp>
      <p:sp>
        <p:nvSpPr>
          <p:cNvPr id="5" name="Rounded Rectangle 4"/>
          <p:cNvSpPr/>
          <p:nvPr/>
        </p:nvSpPr>
        <p:spPr>
          <a:xfrm>
            <a:off x="4680856" y="2511122"/>
            <a:ext cx="2702378" cy="1280160"/>
          </a:xfrm>
          <a:prstGeom prst="roundRect">
            <a:avLst/>
          </a:prstGeom>
          <a:solidFill>
            <a:schemeClr val="bg2">
              <a:lumMod val="20000"/>
              <a:lumOff val="80000"/>
            </a:schemeClr>
          </a:solidFill>
          <a:ln w="38100">
            <a:solidFill>
              <a:schemeClr val="tx2"/>
            </a:solidFill>
          </a:ln>
        </p:spPr>
        <p:style>
          <a:lnRef idx="1">
            <a:schemeClr val="accent3"/>
          </a:lnRef>
          <a:fillRef idx="2">
            <a:schemeClr val="accent3"/>
          </a:fillRef>
          <a:effectRef idx="1">
            <a:schemeClr val="accent3"/>
          </a:effectRef>
          <a:fontRef idx="minor">
            <a:schemeClr val="dk1"/>
          </a:fontRef>
        </p:style>
        <p:txBody>
          <a:bodyPr lIns="0" tIns="45720" rIns="0" rtlCol="0" anchor="ctr"/>
          <a:lstStyle/>
          <a:p>
            <a:pPr algn="ctr"/>
            <a:r>
              <a:rPr lang="en-US" sz="2200" b="1" dirty="0">
                <a:solidFill>
                  <a:schemeClr val="tx2"/>
                </a:solidFill>
              </a:rPr>
              <a:t>Applies to All Internal Resources’ C/D/Settlement</a:t>
            </a:r>
          </a:p>
        </p:txBody>
      </p:sp>
      <p:sp>
        <p:nvSpPr>
          <p:cNvPr id="6" name="Rounded Rectangle 5"/>
          <p:cNvSpPr/>
          <p:nvPr/>
        </p:nvSpPr>
        <p:spPr>
          <a:xfrm>
            <a:off x="4680856" y="3979737"/>
            <a:ext cx="2702378" cy="1280160"/>
          </a:xfrm>
          <a:prstGeom prst="roundRect">
            <a:avLst/>
          </a:prstGeom>
          <a:solidFill>
            <a:schemeClr val="accent6">
              <a:lumMod val="40000"/>
              <a:lumOff val="60000"/>
            </a:schemeClr>
          </a:solidFill>
          <a:ln w="38100">
            <a:solidFill>
              <a:schemeClr val="tx2"/>
            </a:solidFill>
          </a:ln>
        </p:spPr>
        <p:style>
          <a:lnRef idx="1">
            <a:schemeClr val="accent3"/>
          </a:lnRef>
          <a:fillRef idx="2">
            <a:schemeClr val="accent3"/>
          </a:fillRef>
          <a:effectRef idx="1">
            <a:schemeClr val="accent3"/>
          </a:effectRef>
          <a:fontRef idx="minor">
            <a:schemeClr val="dk1"/>
          </a:fontRef>
        </p:style>
        <p:txBody>
          <a:bodyPr lIns="0" tIns="45720" rIns="0" rtlCol="0" anchor="ctr"/>
          <a:lstStyle/>
          <a:p>
            <a:pPr algn="ctr"/>
            <a:r>
              <a:rPr lang="en-US" sz="2200" b="1" dirty="0">
                <a:solidFill>
                  <a:schemeClr val="tx2"/>
                </a:solidFill>
              </a:rPr>
              <a:t>External Transactions Compete on “Status Quo” Basis</a:t>
            </a:r>
          </a:p>
        </p:txBody>
      </p:sp>
      <p:sp>
        <p:nvSpPr>
          <p:cNvPr id="7" name="Rounded Rectangle 6"/>
          <p:cNvSpPr/>
          <p:nvPr/>
        </p:nvSpPr>
        <p:spPr>
          <a:xfrm>
            <a:off x="1775463" y="3974720"/>
            <a:ext cx="2306683" cy="1280160"/>
          </a:xfrm>
          <a:prstGeom prst="roundRect">
            <a:avLst/>
          </a:prstGeom>
          <a:solidFill>
            <a:schemeClr val="accent6">
              <a:lumMod val="40000"/>
              <a:lumOff val="60000"/>
            </a:schemeClr>
          </a:solidFill>
          <a:ln w="38100">
            <a:solidFill>
              <a:schemeClr val="tx2"/>
            </a:solidFill>
          </a:ln>
        </p:spPr>
        <p:style>
          <a:lnRef idx="1">
            <a:schemeClr val="accent3"/>
          </a:lnRef>
          <a:fillRef idx="2">
            <a:schemeClr val="accent3"/>
          </a:fillRef>
          <a:effectRef idx="1">
            <a:schemeClr val="accent3"/>
          </a:effectRef>
          <a:fontRef idx="minor">
            <a:schemeClr val="dk1"/>
          </a:fontRef>
        </p:style>
        <p:txBody>
          <a:bodyPr lIns="0" tIns="45720" rIns="0" rtlCol="0" anchor="ctr"/>
          <a:lstStyle/>
          <a:p>
            <a:pPr algn="ctr"/>
            <a:r>
              <a:rPr lang="en-US" sz="2200" b="1" dirty="0">
                <a:solidFill>
                  <a:schemeClr val="tx2"/>
                </a:solidFill>
              </a:rPr>
              <a:t>Carbon Residuals Allocated to LSEs</a:t>
            </a:r>
          </a:p>
        </p:txBody>
      </p:sp>
      <p:sp>
        <p:nvSpPr>
          <p:cNvPr id="8" name="Rounded Rectangle 7"/>
          <p:cNvSpPr/>
          <p:nvPr/>
        </p:nvSpPr>
        <p:spPr>
          <a:xfrm>
            <a:off x="7892891" y="2509623"/>
            <a:ext cx="2514600" cy="1280160"/>
          </a:xfrm>
          <a:prstGeom prst="roundRect">
            <a:avLst/>
          </a:prstGeom>
          <a:solidFill>
            <a:schemeClr val="bg2">
              <a:lumMod val="20000"/>
              <a:lumOff val="80000"/>
            </a:schemeClr>
          </a:solidFill>
          <a:ln w="38100">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err="1">
                <a:solidFill>
                  <a:schemeClr val="tx2"/>
                </a:solidFill>
              </a:rPr>
              <a:t>Tx</a:t>
            </a:r>
            <a:r>
              <a:rPr lang="en-US" sz="2200" b="1" dirty="0">
                <a:solidFill>
                  <a:schemeClr val="tx2"/>
                </a:solidFill>
              </a:rPr>
              <a:t> Planning and Net CONE</a:t>
            </a:r>
          </a:p>
        </p:txBody>
      </p:sp>
      <p:sp>
        <p:nvSpPr>
          <p:cNvPr id="9" name="Rounded Rectangle 8"/>
          <p:cNvSpPr/>
          <p:nvPr/>
        </p:nvSpPr>
        <p:spPr>
          <a:xfrm>
            <a:off x="7892891" y="3978656"/>
            <a:ext cx="2514600" cy="1280160"/>
          </a:xfrm>
          <a:prstGeom prst="roundRect">
            <a:avLst/>
          </a:prstGeom>
          <a:solidFill>
            <a:schemeClr val="bg2">
              <a:lumMod val="20000"/>
              <a:lumOff val="80000"/>
            </a:schemeClr>
          </a:solidFill>
          <a:ln w="38100">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a:solidFill>
                  <a:schemeClr val="tx2"/>
                </a:solidFill>
              </a:rPr>
              <a:t>Other State Policies and Programs?</a:t>
            </a:r>
          </a:p>
        </p:txBody>
      </p:sp>
      <p:sp>
        <p:nvSpPr>
          <p:cNvPr id="19" name="TextBox 18"/>
          <p:cNvSpPr txBox="1"/>
          <p:nvPr/>
        </p:nvSpPr>
        <p:spPr>
          <a:xfrm>
            <a:off x="1687902" y="1365433"/>
            <a:ext cx="2770250" cy="830997"/>
          </a:xfrm>
          <a:prstGeom prst="rect">
            <a:avLst/>
          </a:prstGeom>
          <a:noFill/>
        </p:spPr>
        <p:txBody>
          <a:bodyPr wrap="square" rtlCol="0">
            <a:spAutoFit/>
          </a:bodyPr>
          <a:lstStyle/>
          <a:p>
            <a:pPr algn="ctr"/>
            <a:r>
              <a:rPr lang="en-US" sz="2400" b="1" dirty="0">
                <a:solidFill>
                  <a:schemeClr val="accent4"/>
                </a:solidFill>
              </a:rPr>
              <a:t>Major Policy Questions</a:t>
            </a:r>
          </a:p>
        </p:txBody>
      </p:sp>
      <p:sp>
        <p:nvSpPr>
          <p:cNvPr id="20" name="TextBox 19"/>
          <p:cNvSpPr txBox="1"/>
          <p:nvPr/>
        </p:nvSpPr>
        <p:spPr>
          <a:xfrm>
            <a:off x="4774745" y="1365434"/>
            <a:ext cx="2514600" cy="830997"/>
          </a:xfrm>
          <a:prstGeom prst="rect">
            <a:avLst/>
          </a:prstGeom>
          <a:noFill/>
        </p:spPr>
        <p:txBody>
          <a:bodyPr wrap="square" rtlCol="0">
            <a:spAutoFit/>
          </a:bodyPr>
          <a:lstStyle/>
          <a:p>
            <a:pPr algn="ctr"/>
            <a:r>
              <a:rPr lang="en-US" sz="2400" b="1" dirty="0">
                <a:solidFill>
                  <a:schemeClr val="accent4"/>
                </a:solidFill>
              </a:rPr>
              <a:t>Energy Market Mechanics</a:t>
            </a:r>
          </a:p>
        </p:txBody>
      </p:sp>
      <p:sp>
        <p:nvSpPr>
          <p:cNvPr id="21" name="TextBox 20"/>
          <p:cNvSpPr txBox="1"/>
          <p:nvPr/>
        </p:nvSpPr>
        <p:spPr>
          <a:xfrm>
            <a:off x="7892891" y="1365434"/>
            <a:ext cx="2514600" cy="830997"/>
          </a:xfrm>
          <a:prstGeom prst="rect">
            <a:avLst/>
          </a:prstGeom>
          <a:noFill/>
        </p:spPr>
        <p:txBody>
          <a:bodyPr wrap="square" rtlCol="0">
            <a:spAutoFit/>
          </a:bodyPr>
          <a:lstStyle/>
          <a:p>
            <a:pPr algn="ctr"/>
            <a:r>
              <a:rPr lang="en-US" sz="2400" b="1" dirty="0">
                <a:solidFill>
                  <a:schemeClr val="accent4"/>
                </a:solidFill>
              </a:rPr>
              <a:t>Interaction with Other Processes</a:t>
            </a:r>
          </a:p>
        </p:txBody>
      </p:sp>
      <p:cxnSp>
        <p:nvCxnSpPr>
          <p:cNvPr id="10" name="Straight Connector 9"/>
          <p:cNvCxnSpPr/>
          <p:nvPr/>
        </p:nvCxnSpPr>
        <p:spPr>
          <a:xfrm>
            <a:off x="4390517" y="1346047"/>
            <a:ext cx="0" cy="5234802"/>
          </a:xfrm>
          <a:prstGeom prst="line">
            <a:avLst/>
          </a:prstGeom>
          <a:ln w="31750"/>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634950" y="1346047"/>
            <a:ext cx="0" cy="5234802"/>
          </a:xfrm>
          <a:prstGeom prst="line">
            <a:avLst/>
          </a:prstGeom>
          <a:ln w="317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49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350" y="2012953"/>
            <a:ext cx="8387896" cy="450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External Transactions</a:t>
            </a:r>
          </a:p>
        </p:txBody>
      </p:sp>
      <p:sp>
        <p:nvSpPr>
          <p:cNvPr id="40" name="Rectangle 30"/>
          <p:cNvSpPr/>
          <p:nvPr/>
        </p:nvSpPr>
        <p:spPr>
          <a:xfrm>
            <a:off x="879231" y="1298333"/>
            <a:ext cx="10867292" cy="5304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solidFill>
                  <a:schemeClr val="bg1"/>
                </a:solidFill>
              </a:rPr>
              <a:t>NYCA had net imports of 22 TWh in 2016, serving 14% of NYCA load</a:t>
            </a:r>
          </a:p>
        </p:txBody>
      </p:sp>
      <p:sp>
        <p:nvSpPr>
          <p:cNvPr id="9" name="TextBox 8"/>
          <p:cNvSpPr txBox="1"/>
          <p:nvPr/>
        </p:nvSpPr>
        <p:spPr>
          <a:xfrm>
            <a:off x="5536949" y="5581935"/>
            <a:ext cx="801823" cy="369332"/>
          </a:xfrm>
          <a:prstGeom prst="rect">
            <a:avLst/>
          </a:prstGeom>
          <a:noFill/>
        </p:spPr>
        <p:txBody>
          <a:bodyPr wrap="none" rtlCol="0">
            <a:spAutoFit/>
          </a:bodyPr>
          <a:lstStyle/>
          <a:p>
            <a:pPr algn="ctr"/>
            <a:r>
              <a:rPr lang="en-US" b="1" dirty="0">
                <a:solidFill>
                  <a:schemeClr val="accent1">
                    <a:lumMod val="50000"/>
                  </a:schemeClr>
                </a:solidFill>
              </a:rPr>
              <a:t>9 </a:t>
            </a:r>
            <a:r>
              <a:rPr lang="en-US" b="1" dirty="0" err="1">
                <a:solidFill>
                  <a:schemeClr val="accent1">
                    <a:lumMod val="50000"/>
                  </a:schemeClr>
                </a:solidFill>
              </a:rPr>
              <a:t>TWh</a:t>
            </a:r>
            <a:endParaRPr lang="en-US" b="1" dirty="0">
              <a:solidFill>
                <a:schemeClr val="accent1">
                  <a:lumMod val="50000"/>
                </a:schemeClr>
              </a:solidFill>
            </a:endParaRPr>
          </a:p>
        </p:txBody>
      </p:sp>
      <p:sp>
        <p:nvSpPr>
          <p:cNvPr id="10" name="TextBox 9"/>
          <p:cNvSpPr txBox="1"/>
          <p:nvPr/>
        </p:nvSpPr>
        <p:spPr>
          <a:xfrm>
            <a:off x="5314689" y="2286525"/>
            <a:ext cx="801823" cy="369332"/>
          </a:xfrm>
          <a:prstGeom prst="rect">
            <a:avLst/>
          </a:prstGeom>
          <a:noFill/>
        </p:spPr>
        <p:txBody>
          <a:bodyPr wrap="none" rtlCol="0">
            <a:spAutoFit/>
          </a:bodyPr>
          <a:lstStyle/>
          <a:p>
            <a:pPr algn="ctr"/>
            <a:r>
              <a:rPr lang="en-US" b="1">
                <a:solidFill>
                  <a:schemeClr val="accent1">
                    <a:lumMod val="50000"/>
                  </a:schemeClr>
                </a:solidFill>
              </a:rPr>
              <a:t>8 TWh</a:t>
            </a:r>
            <a:endParaRPr lang="en-US" b="1" dirty="0">
              <a:solidFill>
                <a:schemeClr val="accent1">
                  <a:lumMod val="50000"/>
                </a:schemeClr>
              </a:solidFill>
            </a:endParaRPr>
          </a:p>
        </p:txBody>
      </p:sp>
      <p:sp>
        <p:nvSpPr>
          <p:cNvPr id="11" name="TextBox 10"/>
          <p:cNvSpPr txBox="1"/>
          <p:nvPr/>
        </p:nvSpPr>
        <p:spPr>
          <a:xfrm>
            <a:off x="7779505" y="2064992"/>
            <a:ext cx="918841" cy="369332"/>
          </a:xfrm>
          <a:prstGeom prst="rect">
            <a:avLst/>
          </a:prstGeom>
          <a:noFill/>
        </p:spPr>
        <p:txBody>
          <a:bodyPr wrap="none" rtlCol="0">
            <a:spAutoFit/>
          </a:bodyPr>
          <a:lstStyle/>
          <a:p>
            <a:pPr algn="ctr"/>
            <a:r>
              <a:rPr lang="en-US" b="1" dirty="0">
                <a:solidFill>
                  <a:schemeClr val="accent1">
                    <a:lumMod val="50000"/>
                  </a:schemeClr>
                </a:solidFill>
              </a:rPr>
              <a:t>12 </a:t>
            </a:r>
            <a:r>
              <a:rPr lang="en-US" b="1" dirty="0" err="1">
                <a:solidFill>
                  <a:schemeClr val="accent1">
                    <a:lumMod val="50000"/>
                  </a:schemeClr>
                </a:solidFill>
              </a:rPr>
              <a:t>TWh</a:t>
            </a:r>
            <a:endParaRPr lang="en-US" b="1" dirty="0">
              <a:solidFill>
                <a:schemeClr val="accent1">
                  <a:lumMod val="50000"/>
                </a:schemeClr>
              </a:solidFill>
            </a:endParaRPr>
          </a:p>
        </p:txBody>
      </p:sp>
      <p:sp>
        <p:nvSpPr>
          <p:cNvPr id="12" name="TextBox 11"/>
          <p:cNvSpPr txBox="1"/>
          <p:nvPr/>
        </p:nvSpPr>
        <p:spPr>
          <a:xfrm>
            <a:off x="8456927" y="3667381"/>
            <a:ext cx="872355" cy="369332"/>
          </a:xfrm>
          <a:prstGeom prst="rect">
            <a:avLst/>
          </a:prstGeom>
          <a:noFill/>
        </p:spPr>
        <p:txBody>
          <a:bodyPr wrap="none" rtlCol="0">
            <a:spAutoFit/>
          </a:bodyPr>
          <a:lstStyle/>
          <a:p>
            <a:pPr algn="ctr"/>
            <a:r>
              <a:rPr lang="en-US" b="1" dirty="0">
                <a:solidFill>
                  <a:srgbClr val="FF0000"/>
                </a:solidFill>
              </a:rPr>
              <a:t>-6 </a:t>
            </a:r>
            <a:r>
              <a:rPr lang="en-US" b="1" dirty="0" err="1">
                <a:solidFill>
                  <a:srgbClr val="FF0000"/>
                </a:solidFill>
              </a:rPr>
              <a:t>TWh</a:t>
            </a:r>
            <a:endParaRPr lang="en-US" b="1" dirty="0">
              <a:solidFill>
                <a:srgbClr val="FFFFFF"/>
              </a:solidFill>
            </a:endParaRPr>
          </a:p>
        </p:txBody>
      </p:sp>
      <p:sp>
        <p:nvSpPr>
          <p:cNvPr id="13" name="Down Arrow 12"/>
          <p:cNvSpPr/>
          <p:nvPr/>
        </p:nvSpPr>
        <p:spPr>
          <a:xfrm rot="12932263">
            <a:off x="6232777" y="4718737"/>
            <a:ext cx="301752" cy="914400"/>
          </a:xfrm>
          <a:prstGeom prst="downArrow">
            <a:avLst/>
          </a:prstGeom>
          <a:solidFill>
            <a:schemeClr val="bg1">
              <a:lumMod val="75000"/>
              <a:lumOff val="25000"/>
            </a:schemeClr>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6200000">
            <a:off x="8102991" y="3718613"/>
            <a:ext cx="237744" cy="914400"/>
          </a:xfrm>
          <a:prstGeom prst="downArrow">
            <a:avLst/>
          </a:prstGeom>
          <a:solidFill>
            <a:schemeClr val="accent2"/>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rot="1715257">
            <a:off x="7406220" y="2261225"/>
            <a:ext cx="374904" cy="914400"/>
          </a:xfrm>
          <a:prstGeom prst="downArrow">
            <a:avLst/>
          </a:prstGeom>
          <a:solidFill>
            <a:schemeClr val="bg1">
              <a:lumMod val="75000"/>
              <a:lumOff val="25000"/>
            </a:schemeClr>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rot="19145203">
            <a:off x="6379145" y="2487948"/>
            <a:ext cx="329184" cy="914400"/>
          </a:xfrm>
          <a:prstGeom prst="downArrow">
            <a:avLst/>
          </a:prstGeom>
          <a:solidFill>
            <a:schemeClr val="bg1">
              <a:lumMod val="75000"/>
              <a:lumOff val="25000"/>
            </a:schemeClr>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239326" y="4069876"/>
            <a:ext cx="2465611" cy="646331"/>
          </a:xfrm>
          <a:prstGeom prst="rect">
            <a:avLst/>
          </a:prstGeom>
          <a:noFill/>
        </p:spPr>
        <p:txBody>
          <a:bodyPr wrap="none" rtlCol="0">
            <a:spAutoFit/>
          </a:bodyPr>
          <a:lstStyle/>
          <a:p>
            <a:pPr algn="ctr"/>
            <a:r>
              <a:rPr lang="en-US" b="1" dirty="0">
                <a:solidFill>
                  <a:srgbClr val="FFFFFF"/>
                </a:solidFill>
              </a:rPr>
              <a:t>Internal Load= 161 </a:t>
            </a:r>
            <a:r>
              <a:rPr lang="en-US" b="1" dirty="0" err="1">
                <a:solidFill>
                  <a:srgbClr val="FFFFFF"/>
                </a:solidFill>
              </a:rPr>
              <a:t>TWh</a:t>
            </a:r>
            <a:endParaRPr lang="en-US" b="1" dirty="0">
              <a:solidFill>
                <a:srgbClr val="FFFFFF"/>
              </a:solidFill>
            </a:endParaRPr>
          </a:p>
          <a:p>
            <a:pPr algn="ctr"/>
            <a:r>
              <a:rPr lang="en-US" b="1" dirty="0">
                <a:solidFill>
                  <a:srgbClr val="FFFFFF"/>
                </a:solidFill>
              </a:rPr>
              <a:t>Internal Gen = 138 </a:t>
            </a:r>
            <a:r>
              <a:rPr lang="en-US" b="1" dirty="0" err="1">
                <a:solidFill>
                  <a:srgbClr val="FFFFFF"/>
                </a:solidFill>
              </a:rPr>
              <a:t>TWh</a:t>
            </a:r>
            <a:endParaRPr lang="en-US" sz="1600" b="1" dirty="0">
              <a:solidFill>
                <a:srgbClr val="FFFFFF"/>
              </a:solidFill>
            </a:endParaRPr>
          </a:p>
        </p:txBody>
      </p:sp>
      <p:sp>
        <p:nvSpPr>
          <p:cNvPr id="5" name="TextBox 3"/>
          <p:cNvSpPr txBox="1"/>
          <p:nvPr/>
        </p:nvSpPr>
        <p:spPr>
          <a:xfrm>
            <a:off x="4084058" y="5572791"/>
            <a:ext cx="701602" cy="461665"/>
          </a:xfrm>
          <a:prstGeom prst="rect">
            <a:avLst/>
          </a:prstGeom>
          <a:noFill/>
        </p:spPr>
        <p:txBody>
          <a:bodyPr wrap="none" rtlCol="0">
            <a:spAutoFit/>
          </a:bodyPr>
          <a:lstStyle/>
          <a:p>
            <a:r>
              <a:rPr lang="en-US" sz="2400" b="1" dirty="0">
                <a:solidFill>
                  <a:schemeClr val="accent1">
                    <a:lumMod val="50000"/>
                  </a:schemeClr>
                </a:solidFill>
              </a:rPr>
              <a:t>PJM</a:t>
            </a:r>
          </a:p>
        </p:txBody>
      </p:sp>
      <p:sp>
        <p:nvSpPr>
          <p:cNvPr id="6" name="TextBox 17"/>
          <p:cNvSpPr txBox="1"/>
          <p:nvPr/>
        </p:nvSpPr>
        <p:spPr>
          <a:xfrm>
            <a:off x="4378045" y="2865246"/>
            <a:ext cx="768352" cy="461665"/>
          </a:xfrm>
          <a:prstGeom prst="rect">
            <a:avLst/>
          </a:prstGeom>
          <a:noFill/>
        </p:spPr>
        <p:txBody>
          <a:bodyPr wrap="none" rtlCol="0">
            <a:spAutoFit/>
          </a:bodyPr>
          <a:lstStyle/>
          <a:p>
            <a:r>
              <a:rPr lang="en-US" sz="2400" b="1" dirty="0">
                <a:solidFill>
                  <a:schemeClr val="accent1">
                    <a:lumMod val="50000"/>
                  </a:schemeClr>
                </a:solidFill>
              </a:rPr>
              <a:t>IESO</a:t>
            </a:r>
          </a:p>
        </p:txBody>
      </p:sp>
      <p:sp>
        <p:nvSpPr>
          <p:cNvPr id="7" name="TextBox 18"/>
          <p:cNvSpPr txBox="1"/>
          <p:nvPr/>
        </p:nvSpPr>
        <p:spPr>
          <a:xfrm>
            <a:off x="8546308" y="2010650"/>
            <a:ext cx="590226" cy="461665"/>
          </a:xfrm>
          <a:prstGeom prst="rect">
            <a:avLst/>
          </a:prstGeom>
          <a:noFill/>
        </p:spPr>
        <p:txBody>
          <a:bodyPr wrap="none" rtlCol="0">
            <a:spAutoFit/>
          </a:bodyPr>
          <a:lstStyle/>
          <a:p>
            <a:r>
              <a:rPr lang="en-US" sz="2400" b="1" dirty="0">
                <a:solidFill>
                  <a:schemeClr val="accent1">
                    <a:lumMod val="50000"/>
                  </a:schemeClr>
                </a:solidFill>
              </a:rPr>
              <a:t>HQ</a:t>
            </a:r>
          </a:p>
        </p:txBody>
      </p:sp>
      <p:sp>
        <p:nvSpPr>
          <p:cNvPr id="8" name="TextBox 19"/>
          <p:cNvSpPr txBox="1"/>
          <p:nvPr/>
        </p:nvSpPr>
        <p:spPr>
          <a:xfrm>
            <a:off x="8352551" y="3237469"/>
            <a:ext cx="1067921" cy="461665"/>
          </a:xfrm>
          <a:prstGeom prst="rect">
            <a:avLst/>
          </a:prstGeom>
          <a:noFill/>
        </p:spPr>
        <p:txBody>
          <a:bodyPr wrap="none" rtlCol="0">
            <a:spAutoFit/>
          </a:bodyPr>
          <a:lstStyle/>
          <a:p>
            <a:r>
              <a:rPr lang="en-US" sz="2400" b="1" dirty="0">
                <a:solidFill>
                  <a:schemeClr val="accent1">
                    <a:lumMod val="50000"/>
                  </a:schemeClr>
                </a:solidFill>
              </a:rPr>
              <a:t>ISO-NE</a:t>
            </a:r>
          </a:p>
        </p:txBody>
      </p:sp>
      <p:sp>
        <p:nvSpPr>
          <p:cNvPr id="18" name="TextBox 17"/>
          <p:cNvSpPr txBox="1"/>
          <p:nvPr/>
        </p:nvSpPr>
        <p:spPr>
          <a:xfrm>
            <a:off x="2040724" y="6611782"/>
            <a:ext cx="5452134" cy="246221"/>
          </a:xfrm>
          <a:prstGeom prst="rect">
            <a:avLst/>
          </a:prstGeom>
          <a:noFill/>
        </p:spPr>
        <p:txBody>
          <a:bodyPr wrap="none" rtlCol="0">
            <a:spAutoFit/>
          </a:bodyPr>
          <a:lstStyle/>
          <a:p>
            <a:r>
              <a:rPr lang="en-US" sz="1000" i="1" dirty="0"/>
              <a:t>Sources: </a:t>
            </a:r>
            <a:r>
              <a:rPr lang="en-US" sz="1000" dirty="0"/>
              <a:t>Brattle analysis of NYISO Interface Flows and Limit data from various sources (see appendix).</a:t>
            </a:r>
          </a:p>
        </p:txBody>
      </p:sp>
    </p:spTree>
    <p:extLst>
      <p:ext uri="{BB962C8B-B14F-4D97-AF65-F5344CB8AC3E}">
        <p14:creationId xmlns:p14="http://schemas.microsoft.com/office/powerpoint/2010/main" val="173102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2608300"/>
            <a:ext cx="3524250"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505" y="2608300"/>
            <a:ext cx="3524250"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Users\Michael Hagerty\AppData\Local\Microsoft\Windows\Temporary Internet Files\Content.IE5\JTWUHUA1\check-mark[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3490" y="6194344"/>
            <a:ext cx="668615" cy="6009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1800" y="531043"/>
            <a:ext cx="10972800" cy="530352"/>
          </a:xfrm>
        </p:spPr>
        <p:txBody>
          <a:bodyPr/>
          <a:lstStyle/>
          <a:p>
            <a:r>
              <a:rPr lang="en-US" dirty="0"/>
              <a:t>Carbon Pricing without Border Adjustments</a:t>
            </a:r>
          </a:p>
        </p:txBody>
      </p:sp>
      <p:sp>
        <p:nvSpPr>
          <p:cNvPr id="9" name="TextBox 8"/>
          <p:cNvSpPr txBox="1"/>
          <p:nvPr/>
        </p:nvSpPr>
        <p:spPr>
          <a:xfrm>
            <a:off x="2935448" y="1914740"/>
            <a:ext cx="1783116" cy="646331"/>
          </a:xfrm>
          <a:prstGeom prst="rect">
            <a:avLst/>
          </a:prstGeom>
          <a:noFill/>
        </p:spPr>
        <p:txBody>
          <a:bodyPr wrap="none" rtlCol="0">
            <a:spAutoFit/>
          </a:bodyPr>
          <a:lstStyle/>
          <a:p>
            <a:pPr algn="ctr"/>
            <a:r>
              <a:rPr lang="en-US" sz="2000" b="1" dirty="0">
                <a:solidFill>
                  <a:schemeClr val="tx2"/>
                </a:solidFill>
              </a:rPr>
              <a:t>Status Quo</a:t>
            </a:r>
          </a:p>
          <a:p>
            <a:pPr algn="ctr"/>
            <a:r>
              <a:rPr lang="en-US" sz="1600" dirty="0">
                <a:solidFill>
                  <a:schemeClr val="tx2"/>
                </a:solidFill>
              </a:rPr>
              <a:t>No</a:t>
            </a:r>
            <a:r>
              <a:rPr lang="en-US" sz="1600">
                <a:solidFill>
                  <a:schemeClr val="tx2"/>
                </a:solidFill>
              </a:rPr>
              <a:t> Carbon Charges</a:t>
            </a:r>
            <a:endParaRPr lang="en-US" sz="1200" dirty="0">
              <a:solidFill>
                <a:schemeClr val="tx2"/>
              </a:solidFill>
            </a:endParaRPr>
          </a:p>
        </p:txBody>
      </p:sp>
      <p:cxnSp>
        <p:nvCxnSpPr>
          <p:cNvPr id="11" name="Straight Connector 10"/>
          <p:cNvCxnSpPr/>
          <p:nvPr/>
        </p:nvCxnSpPr>
        <p:spPr>
          <a:xfrm>
            <a:off x="6090714" y="2330852"/>
            <a:ext cx="0" cy="365760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063931" y="5757631"/>
            <a:ext cx="1067728" cy="461665"/>
          </a:xfrm>
          <a:prstGeom prst="rect">
            <a:avLst/>
          </a:prstGeom>
          <a:noFill/>
        </p:spPr>
        <p:txBody>
          <a:bodyPr wrap="none" rtlCol="0">
            <a:spAutoFit/>
          </a:bodyPr>
          <a:lstStyle/>
          <a:p>
            <a:pPr algn="ctr"/>
            <a:r>
              <a:rPr lang="en-US" sz="1200" b="1" dirty="0"/>
              <a:t>NYISO </a:t>
            </a:r>
          </a:p>
          <a:p>
            <a:pPr algn="ctr"/>
            <a:r>
              <a:rPr lang="en-US" sz="1200" b="1" dirty="0"/>
              <a:t>Marginal Unit</a:t>
            </a:r>
          </a:p>
        </p:txBody>
      </p:sp>
      <p:sp>
        <p:nvSpPr>
          <p:cNvPr id="23" name="TextBox 22"/>
          <p:cNvSpPr txBox="1"/>
          <p:nvPr/>
        </p:nvSpPr>
        <p:spPr>
          <a:xfrm>
            <a:off x="2663769" y="5757631"/>
            <a:ext cx="1067728" cy="461665"/>
          </a:xfrm>
          <a:prstGeom prst="rect">
            <a:avLst/>
          </a:prstGeom>
          <a:noFill/>
        </p:spPr>
        <p:txBody>
          <a:bodyPr wrap="none" rtlCol="0">
            <a:spAutoFit/>
          </a:bodyPr>
          <a:lstStyle/>
          <a:p>
            <a:pPr algn="ctr"/>
            <a:r>
              <a:rPr lang="en-US" sz="1200" b="1" dirty="0"/>
              <a:t>Neighbor</a:t>
            </a:r>
          </a:p>
          <a:p>
            <a:pPr algn="ctr"/>
            <a:r>
              <a:rPr lang="en-US" sz="1200" b="1" dirty="0"/>
              <a:t>Marginal Unit</a:t>
            </a:r>
          </a:p>
        </p:txBody>
      </p:sp>
      <p:sp>
        <p:nvSpPr>
          <p:cNvPr id="34" name="TextBox 2059"/>
          <p:cNvSpPr txBox="1"/>
          <p:nvPr/>
        </p:nvSpPr>
        <p:spPr>
          <a:xfrm>
            <a:off x="5055150" y="4768192"/>
            <a:ext cx="1040853" cy="461665"/>
          </a:xfrm>
          <a:prstGeom prst="rect">
            <a:avLst/>
          </a:prstGeom>
          <a:noFill/>
        </p:spPr>
        <p:txBody>
          <a:bodyPr wrap="square" rtlCol="0">
            <a:spAutoFit/>
          </a:bodyPr>
          <a:lstStyle/>
          <a:p>
            <a:r>
              <a:rPr lang="en-US" sz="1200" b="1" dirty="0">
                <a:solidFill>
                  <a:schemeClr val="bg1"/>
                </a:solidFill>
              </a:rPr>
              <a:t>Operating Costs</a:t>
            </a:r>
          </a:p>
        </p:txBody>
      </p:sp>
      <p:sp>
        <p:nvSpPr>
          <p:cNvPr id="36" name="TextBox 56"/>
          <p:cNvSpPr txBox="1"/>
          <p:nvPr/>
        </p:nvSpPr>
        <p:spPr>
          <a:xfrm>
            <a:off x="9489185" y="4868612"/>
            <a:ext cx="999746" cy="461665"/>
          </a:xfrm>
          <a:prstGeom prst="rect">
            <a:avLst/>
          </a:prstGeom>
          <a:noFill/>
        </p:spPr>
        <p:txBody>
          <a:bodyPr wrap="square" rtlCol="0">
            <a:spAutoFit/>
          </a:bodyPr>
          <a:lstStyle/>
          <a:p>
            <a:r>
              <a:rPr lang="en-US" sz="1200" b="1" dirty="0">
                <a:solidFill>
                  <a:schemeClr val="bg1"/>
                </a:solidFill>
              </a:rPr>
              <a:t>Operating Costs</a:t>
            </a:r>
          </a:p>
        </p:txBody>
      </p:sp>
      <p:sp>
        <p:nvSpPr>
          <p:cNvPr id="37" name="TextBox 57"/>
          <p:cNvSpPr txBox="1"/>
          <p:nvPr/>
        </p:nvSpPr>
        <p:spPr>
          <a:xfrm>
            <a:off x="9477441" y="3556922"/>
            <a:ext cx="928940" cy="461665"/>
          </a:xfrm>
          <a:prstGeom prst="rect">
            <a:avLst/>
          </a:prstGeom>
          <a:noFill/>
        </p:spPr>
        <p:txBody>
          <a:bodyPr wrap="square" rtlCol="0">
            <a:spAutoFit/>
          </a:bodyPr>
          <a:lstStyle/>
          <a:p>
            <a:r>
              <a:rPr lang="en-US" sz="1200" b="1" dirty="0">
                <a:solidFill>
                  <a:schemeClr val="tx2">
                    <a:lumMod val="40000"/>
                    <a:lumOff val="60000"/>
                  </a:schemeClr>
                </a:solidFill>
              </a:rPr>
              <a:t>Carbon Charge</a:t>
            </a:r>
          </a:p>
        </p:txBody>
      </p:sp>
      <p:sp>
        <p:nvSpPr>
          <p:cNvPr id="10" name="TextBox 9"/>
          <p:cNvSpPr txBox="1"/>
          <p:nvPr/>
        </p:nvSpPr>
        <p:spPr>
          <a:xfrm>
            <a:off x="6297075" y="1914740"/>
            <a:ext cx="4116106" cy="646331"/>
          </a:xfrm>
          <a:prstGeom prst="rect">
            <a:avLst/>
          </a:prstGeom>
          <a:noFill/>
        </p:spPr>
        <p:txBody>
          <a:bodyPr wrap="square" rtlCol="0">
            <a:spAutoFit/>
          </a:bodyPr>
          <a:lstStyle/>
          <a:p>
            <a:pPr algn="ctr"/>
            <a:r>
              <a:rPr lang="en-US" sz="2000" b="1" dirty="0">
                <a:solidFill>
                  <a:schemeClr val="tx2"/>
                </a:solidFill>
              </a:rPr>
              <a:t>NYISO Carbon Pricing</a:t>
            </a:r>
          </a:p>
          <a:p>
            <a:pPr algn="ctr"/>
            <a:r>
              <a:rPr lang="en-US" sz="1600" dirty="0">
                <a:solidFill>
                  <a:schemeClr val="tx2"/>
                </a:solidFill>
              </a:rPr>
              <a:t>No Charges on Imports or Credits on Exports</a:t>
            </a:r>
            <a:endParaRPr lang="en-US" sz="1200" i="1" dirty="0">
              <a:solidFill>
                <a:schemeClr val="tx2"/>
              </a:solidFill>
            </a:endParaRPr>
          </a:p>
        </p:txBody>
      </p:sp>
      <p:sp>
        <p:nvSpPr>
          <p:cNvPr id="40" name="Rectangle 30"/>
          <p:cNvSpPr/>
          <p:nvPr/>
        </p:nvSpPr>
        <p:spPr>
          <a:xfrm>
            <a:off x="-1" y="1068582"/>
            <a:ext cx="11781693" cy="7989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chemeClr val="bg1"/>
                </a:solidFill>
              </a:rPr>
              <a:t>Charging only internal resources disfavors them; shifts production outside NY (imports ↑, exports ↓), increases </a:t>
            </a:r>
            <a:r>
              <a:rPr lang="en-US" sz="2000" b="1" dirty="0">
                <a:solidFill>
                  <a:schemeClr val="bg1"/>
                </a:solidFill>
              </a:rPr>
              <a:t>production</a:t>
            </a:r>
            <a:r>
              <a:rPr lang="en-US" sz="2400" b="1" dirty="0">
                <a:solidFill>
                  <a:schemeClr val="bg1"/>
                </a:solidFill>
              </a:rPr>
              <a:t> costs, and leaks emissions (possibly increasing overall)</a:t>
            </a:r>
          </a:p>
        </p:txBody>
      </p:sp>
      <p:pic>
        <p:nvPicPr>
          <p:cNvPr id="13" name="Picture 5" descr="C:\Users\Michael Hagerty\AppData\Local\Microsoft\Windows\Temporary Internet Files\Content.IE5\V7NK4FED\Xmark01.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1965" y="6190923"/>
            <a:ext cx="859580" cy="6077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Michael Hagerty\AppData\Local\Microsoft\Windows\Temporary Internet Files\Content.IE5\JTWUHUA1\check-mark[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7841" y="6229904"/>
            <a:ext cx="668615" cy="6009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Michael Hagerty\AppData\Local\Microsoft\Windows\Temporary Internet Files\Content.IE5\V7NK4FED\Xmark01.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22518" y="6226483"/>
            <a:ext cx="859580" cy="607750"/>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2"/>
          <p:cNvCxnSpPr/>
          <p:nvPr/>
        </p:nvCxnSpPr>
        <p:spPr>
          <a:xfrm flipV="1">
            <a:off x="2732936" y="4272847"/>
            <a:ext cx="2257153" cy="0"/>
          </a:xfrm>
          <a:prstGeom prst="line">
            <a:avLst/>
          </a:prstGeom>
          <a:ln w="12700">
            <a:prstDash val="sysDash"/>
          </a:ln>
          <a:effectLst/>
        </p:spPr>
        <p:style>
          <a:lnRef idx="2">
            <a:schemeClr val="accent6"/>
          </a:lnRef>
          <a:fillRef idx="0">
            <a:schemeClr val="accent6"/>
          </a:fillRef>
          <a:effectRef idx="1">
            <a:schemeClr val="accent6"/>
          </a:effectRef>
          <a:fontRef idx="minor">
            <a:schemeClr val="tx1"/>
          </a:fontRef>
        </p:style>
      </p:cxnSp>
      <p:cxnSp>
        <p:nvCxnSpPr>
          <p:cNvPr id="45" name="Straight Connector 5"/>
          <p:cNvCxnSpPr/>
          <p:nvPr/>
        </p:nvCxnSpPr>
        <p:spPr>
          <a:xfrm flipV="1">
            <a:off x="7300964" y="3289651"/>
            <a:ext cx="2257153" cy="0"/>
          </a:xfrm>
          <a:prstGeom prst="line">
            <a:avLst/>
          </a:prstGeom>
          <a:ln w="12700">
            <a:prstDash val="sysDash"/>
          </a:ln>
          <a:effectLst/>
        </p:spPr>
        <p:style>
          <a:lnRef idx="2">
            <a:schemeClr val="accent6"/>
          </a:lnRef>
          <a:fillRef idx="0">
            <a:schemeClr val="accent6"/>
          </a:fillRef>
          <a:effectRef idx="1">
            <a:schemeClr val="accent6"/>
          </a:effectRef>
          <a:fontRef idx="minor">
            <a:schemeClr val="tx1"/>
          </a:fontRef>
        </p:style>
      </p:cxnSp>
      <p:sp>
        <p:nvSpPr>
          <p:cNvPr id="26" name="TextBox 25"/>
          <p:cNvSpPr txBox="1"/>
          <p:nvPr/>
        </p:nvSpPr>
        <p:spPr>
          <a:xfrm>
            <a:off x="8641011" y="5757631"/>
            <a:ext cx="1067728" cy="461665"/>
          </a:xfrm>
          <a:prstGeom prst="rect">
            <a:avLst/>
          </a:prstGeom>
          <a:noFill/>
        </p:spPr>
        <p:txBody>
          <a:bodyPr wrap="none" rtlCol="0">
            <a:spAutoFit/>
          </a:bodyPr>
          <a:lstStyle/>
          <a:p>
            <a:pPr algn="ctr"/>
            <a:r>
              <a:rPr lang="en-US" sz="1200" b="1" dirty="0"/>
              <a:t>NYISO </a:t>
            </a:r>
          </a:p>
          <a:p>
            <a:pPr algn="ctr"/>
            <a:r>
              <a:rPr lang="en-US" sz="1200" b="1" dirty="0"/>
              <a:t>Marginal Unit</a:t>
            </a:r>
          </a:p>
        </p:txBody>
      </p:sp>
      <p:sp>
        <p:nvSpPr>
          <p:cNvPr id="27" name="TextBox 26"/>
          <p:cNvSpPr txBox="1"/>
          <p:nvPr/>
        </p:nvSpPr>
        <p:spPr>
          <a:xfrm>
            <a:off x="7240849" y="5757631"/>
            <a:ext cx="1067728" cy="461665"/>
          </a:xfrm>
          <a:prstGeom prst="rect">
            <a:avLst/>
          </a:prstGeom>
          <a:noFill/>
        </p:spPr>
        <p:txBody>
          <a:bodyPr wrap="none" rtlCol="0">
            <a:spAutoFit/>
          </a:bodyPr>
          <a:lstStyle/>
          <a:p>
            <a:pPr algn="ctr"/>
            <a:r>
              <a:rPr lang="en-US" sz="1200" b="1" dirty="0"/>
              <a:t>Neighbor</a:t>
            </a:r>
          </a:p>
          <a:p>
            <a:pPr algn="ctr"/>
            <a:r>
              <a:rPr lang="en-US" sz="1200" b="1" dirty="0"/>
              <a:t>Marginal Unit</a:t>
            </a:r>
          </a:p>
        </p:txBody>
      </p:sp>
      <p:sp>
        <p:nvSpPr>
          <p:cNvPr id="3" name="Right Brace 2"/>
          <p:cNvSpPr/>
          <p:nvPr/>
        </p:nvSpPr>
        <p:spPr>
          <a:xfrm>
            <a:off x="3495677" y="4032287"/>
            <a:ext cx="113579" cy="227287"/>
          </a:xfrm>
          <a:prstGeom prst="rightBrace">
            <a:avLst>
              <a:gd name="adj1" fmla="val 24803"/>
              <a:gd name="adj2" fmla="val 50000"/>
            </a:avLst>
          </a:prstGeom>
          <a:ln w="190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2059"/>
          <p:cNvSpPr txBox="1"/>
          <p:nvPr/>
        </p:nvSpPr>
        <p:spPr>
          <a:xfrm>
            <a:off x="3542578" y="4015258"/>
            <a:ext cx="1281642" cy="276999"/>
          </a:xfrm>
          <a:prstGeom prst="rect">
            <a:avLst/>
          </a:prstGeom>
          <a:noFill/>
        </p:spPr>
        <p:txBody>
          <a:bodyPr wrap="square" rtlCol="0">
            <a:spAutoFit/>
          </a:bodyPr>
          <a:lstStyle/>
          <a:p>
            <a:r>
              <a:rPr lang="en-US" sz="1200" b="1" dirty="0">
                <a:solidFill>
                  <a:schemeClr val="accent5">
                    <a:lumMod val="50000"/>
                  </a:schemeClr>
                </a:solidFill>
              </a:rPr>
              <a:t>Higher cost</a:t>
            </a:r>
          </a:p>
        </p:txBody>
      </p:sp>
      <p:cxnSp>
        <p:nvCxnSpPr>
          <p:cNvPr id="16" name="Straight Arrow Connector 15"/>
          <p:cNvCxnSpPr/>
          <p:nvPr/>
        </p:nvCxnSpPr>
        <p:spPr>
          <a:xfrm flipV="1">
            <a:off x="7691120" y="3285524"/>
            <a:ext cx="0" cy="736600"/>
          </a:xfrm>
          <a:prstGeom prst="straightConnector1">
            <a:avLst/>
          </a:prstGeom>
          <a:ln w="19050">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5" name="TextBox 2059"/>
          <p:cNvSpPr txBox="1"/>
          <p:nvPr/>
        </p:nvSpPr>
        <p:spPr>
          <a:xfrm>
            <a:off x="7685062" y="3364309"/>
            <a:ext cx="1206998" cy="646331"/>
          </a:xfrm>
          <a:prstGeom prst="rect">
            <a:avLst/>
          </a:prstGeom>
          <a:noFill/>
        </p:spPr>
        <p:txBody>
          <a:bodyPr wrap="square" rtlCol="0">
            <a:spAutoFit/>
          </a:bodyPr>
          <a:lstStyle/>
          <a:p>
            <a:r>
              <a:rPr lang="en-US" sz="1200" b="1" dirty="0">
                <a:solidFill>
                  <a:schemeClr val="accent5">
                    <a:lumMod val="50000"/>
                  </a:schemeClr>
                </a:solidFill>
              </a:rPr>
              <a:t>Lower cost if not charged for emissions</a:t>
            </a:r>
          </a:p>
        </p:txBody>
      </p:sp>
    </p:spTree>
    <p:extLst>
      <p:ext uri="{BB962C8B-B14F-4D97-AF65-F5344CB8AC3E}">
        <p14:creationId xmlns:p14="http://schemas.microsoft.com/office/powerpoint/2010/main" val="3758335801"/>
      </p:ext>
    </p:extLst>
  </p:cSld>
  <p:clrMapOvr>
    <a:masterClrMapping/>
  </p:clrMapOvr>
</p:sld>
</file>

<file path=ppt/theme/theme1.xml><?xml version="1.0" encoding="utf-8"?>
<a:theme xmlns:a="http://schemas.openxmlformats.org/drawingml/2006/main" name="Brattle PowerPoint Template_NA AU">
  <a:themeElements>
    <a:clrScheme name="Brattle">
      <a:dk1>
        <a:srgbClr val="302F35"/>
      </a:dk1>
      <a:lt1>
        <a:srgbClr val="002B54"/>
      </a:lt1>
      <a:dk2>
        <a:srgbClr val="00467F"/>
      </a:dk2>
      <a:lt2>
        <a:srgbClr val="CCCDC3"/>
      </a:lt2>
      <a:accent1>
        <a:srgbClr val="6A7277"/>
      </a:accent1>
      <a:accent2>
        <a:srgbClr val="7FB9C2"/>
      </a:accent2>
      <a:accent3>
        <a:srgbClr val="EF4623"/>
      </a:accent3>
      <a:accent4>
        <a:srgbClr val="00467F"/>
      </a:accent4>
      <a:accent5>
        <a:srgbClr val="CCCDC3"/>
      </a:accent5>
      <a:accent6>
        <a:srgbClr val="EF4623"/>
      </a:accent6>
      <a:hlink>
        <a:srgbClr val="7FB9C2"/>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ttle PowerPoint Template - Blue Cover">
  <a:themeElements>
    <a:clrScheme name="Brattle">
      <a:dk1>
        <a:srgbClr val="302F35"/>
      </a:dk1>
      <a:lt1>
        <a:srgbClr val="002B54"/>
      </a:lt1>
      <a:dk2>
        <a:srgbClr val="00467F"/>
      </a:dk2>
      <a:lt2>
        <a:srgbClr val="CCCDC3"/>
      </a:lt2>
      <a:accent1>
        <a:srgbClr val="6A7277"/>
      </a:accent1>
      <a:accent2>
        <a:srgbClr val="7FB9C2"/>
      </a:accent2>
      <a:accent3>
        <a:srgbClr val="EF4623"/>
      </a:accent3>
      <a:accent4>
        <a:srgbClr val="00467F"/>
      </a:accent4>
      <a:accent5>
        <a:srgbClr val="CCCDC3"/>
      </a:accent5>
      <a:accent6>
        <a:srgbClr val="EF4623"/>
      </a:accent6>
      <a:hlink>
        <a:srgbClr val="7FB9C2"/>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attle PowerPoint Template - White Cover">
  <a:themeElements>
    <a:clrScheme name="Brattle">
      <a:dk1>
        <a:srgbClr val="302F35"/>
      </a:dk1>
      <a:lt1>
        <a:srgbClr val="002B54"/>
      </a:lt1>
      <a:dk2>
        <a:srgbClr val="00467F"/>
      </a:dk2>
      <a:lt2>
        <a:srgbClr val="CCCDC3"/>
      </a:lt2>
      <a:accent1>
        <a:srgbClr val="6A7277"/>
      </a:accent1>
      <a:accent2>
        <a:srgbClr val="7FB9C2"/>
      </a:accent2>
      <a:accent3>
        <a:srgbClr val="EF4623"/>
      </a:accent3>
      <a:accent4>
        <a:srgbClr val="00467F"/>
      </a:accent4>
      <a:accent5>
        <a:srgbClr val="CCCDC3"/>
      </a:accent5>
      <a:accent6>
        <a:srgbClr val="EF4623"/>
      </a:accent6>
      <a:hlink>
        <a:srgbClr val="7FB9C2"/>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rattle Theme - Main">
  <a:themeElements>
    <a:clrScheme name="Brattle">
      <a:dk1>
        <a:srgbClr val="302F35"/>
      </a:dk1>
      <a:lt1>
        <a:srgbClr val="002B54"/>
      </a:lt1>
      <a:dk2>
        <a:srgbClr val="00467F"/>
      </a:dk2>
      <a:lt2>
        <a:srgbClr val="CCCDC3"/>
      </a:lt2>
      <a:accent1>
        <a:srgbClr val="6A7277"/>
      </a:accent1>
      <a:accent2>
        <a:srgbClr val="7FB9C2"/>
      </a:accent2>
      <a:accent3>
        <a:srgbClr val="EF4623"/>
      </a:accent3>
      <a:accent4>
        <a:srgbClr val="00467F"/>
      </a:accent4>
      <a:accent5>
        <a:srgbClr val="CCCDC3"/>
      </a:accent5>
      <a:accent6>
        <a:srgbClr val="EF4623"/>
      </a:accent6>
      <a:hlink>
        <a:srgbClr val="7FB9C2"/>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422B17157183479BF4AC52EBDAF86B" ma:contentTypeVersion="" ma:contentTypeDescription="Create a new document." ma:contentTypeScope="" ma:versionID="41a38b70633508c17fa3c4ca43735ddb">
  <xsd:schema xmlns:xsd="http://www.w3.org/2001/XMLSchema" xmlns:xs="http://www.w3.org/2001/XMLSchema" xmlns:p="http://schemas.microsoft.com/office/2006/metadata/properties" xmlns:ns1="http://schemas.microsoft.com/sharepoint/v3" targetNamespace="http://schemas.microsoft.com/office/2006/metadata/properties" ma:root="true" ma:fieldsID="fc1958f689284e262d1fa84b900a385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346839-1138-4539-BBB8-520F4D80FC39}">
  <ds:schemaRefs>
    <ds:schemaRef ds:uri="http://schemas.microsoft.com/sharepoint/v3/contenttype/forms"/>
  </ds:schemaRefs>
</ds:datastoreItem>
</file>

<file path=customXml/itemProps2.xml><?xml version="1.0" encoding="utf-8"?>
<ds:datastoreItem xmlns:ds="http://schemas.openxmlformats.org/officeDocument/2006/customXml" ds:itemID="{BB37C849-4C8C-41BB-8B4C-025780274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5380AF-2498-45F4-B4D0-475BA0335AC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Brattle PowerPoint Template_NA AU</Template>
  <TotalTime>9626</TotalTime>
  <Words>972</Words>
  <Application>Microsoft Macintosh PowerPoint</Application>
  <PresentationFormat>Widescreen</PresentationFormat>
  <Paragraphs>215</Paragraphs>
  <Slides>15</Slides>
  <Notes>15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Arial</vt:lpstr>
      <vt:lpstr>Calibri</vt:lpstr>
      <vt:lpstr>Century Gothic</vt:lpstr>
      <vt:lpstr>CenturyGothic</vt:lpstr>
      <vt:lpstr>Wingdings</vt:lpstr>
      <vt:lpstr>Brattle PowerPoint Template_NA AU</vt:lpstr>
      <vt:lpstr>Brattle PowerPoint Template - Blue Cover</vt:lpstr>
      <vt:lpstr>Brattle PowerPoint Template - White Cover</vt:lpstr>
      <vt:lpstr>Brattle Theme - Main</vt:lpstr>
      <vt:lpstr>PowerPoint Presentation</vt:lpstr>
      <vt:lpstr>Agenda</vt:lpstr>
      <vt:lpstr>Carbon Pricing versus the Status Quo</vt:lpstr>
      <vt:lpstr>Carbon Charge versus Alternative Mechanisms</vt:lpstr>
      <vt:lpstr> Emissions Abatement &amp; Economic Efficiency Gains</vt:lpstr>
      <vt:lpstr>Net Impact on Customer Costs is Relatively Small</vt:lpstr>
      <vt:lpstr>Market Design Issues</vt:lpstr>
      <vt:lpstr>External Transactions</vt:lpstr>
      <vt:lpstr>Carbon Pricing without Border Adjustments</vt:lpstr>
      <vt:lpstr>Two Approaches to Preventing Distortions </vt:lpstr>
      <vt:lpstr>Leakage in an RTO with Multiple Carbon Regimes</vt:lpstr>
      <vt:lpstr>Presenter Information</vt:lpstr>
      <vt:lpstr>About Brattle</vt:lpstr>
      <vt:lpstr>Our Practices</vt:lpstr>
      <vt:lpstr>Offices</vt:lpstr>
    </vt:vector>
  </TitlesOfParts>
  <Company>The Brattle Group</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Lueken, Roger</dc:creator>
  <cp:lastModifiedBy>Susan Rivo</cp:lastModifiedBy>
  <cp:revision>693</cp:revision>
  <cp:lastPrinted>2017-12-04T19:42:58Z</cp:lastPrinted>
  <dcterms:created xsi:type="dcterms:W3CDTF">2017-11-13T00:50:42Z</dcterms:created>
  <dcterms:modified xsi:type="dcterms:W3CDTF">2018-05-23T16:17:08Z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0x01010026422B17157183479BF4AC52EBDAF86B</vt:lpwstr>
  </property>
</Properties>
</file>